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3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80" r:id="rId7"/>
    <p:sldId id="281" r:id="rId8"/>
    <p:sldId id="269" r:id="rId9"/>
    <p:sldId id="274" r:id="rId10"/>
    <p:sldId id="282" r:id="rId11"/>
    <p:sldId id="270" r:id="rId12"/>
    <p:sldId id="273" r:id="rId13"/>
    <p:sldId id="271" r:id="rId14"/>
    <p:sldId id="272" r:id="rId15"/>
    <p:sldId id="275" r:id="rId16"/>
    <p:sldId id="263" r:id="rId17"/>
    <p:sldId id="279" r:id="rId18"/>
    <p:sldId id="266" r:id="rId19"/>
    <p:sldId id="264" r:id="rId20"/>
    <p:sldId id="265" r:id="rId21"/>
    <p:sldId id="278" r:id="rId22"/>
  </p:sldIdLst>
  <p:sldSz cx="12192000" cy="6858000"/>
  <p:notesSz cx="6858000" cy="9144000"/>
  <p:embeddedFontLst>
    <p:embeddedFont>
      <p:font typeface="Amatic SC" panose="00000500000000000000" pitchFamily="2" charset="-79"/>
      <p:regular r:id="rId24"/>
      <p:bold r:id="rId25"/>
    </p:embeddedFont>
    <p:embeddedFont>
      <p:font typeface="Source Code Pro" panose="020B05090304030202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1D7"/>
    <a:srgbClr val="1D2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42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11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163F-6135-4946-A663-32A66573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8BA3F8-4564-4F8A-A4D2-58A0F0DB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710B52-8ED7-4E59-B4FE-43578867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A921FF-03EF-48C5-8CE6-C1AA797E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300A95-CFEC-4BCF-A4EA-C3702147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9835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CFE49-0021-4B5A-A112-FF29A32A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BF324D-F37C-422E-A8E4-DFD17D75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4B8E17-A204-4459-880F-FBA4B967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84FFC7-A6C7-432B-B466-7BCF380A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A84735-57C1-4263-A9B2-0748DFC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957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EE762-CBDC-4902-A70A-84836521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DB4946-C0E9-4A13-9EEF-0A1B1CFAA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25C4B3-CB88-44C4-B188-F4A6C8CCE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9ECF996-D971-4E1E-B1C2-8DE77A49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516A07-B1C0-4571-B52C-B5E7400A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4C5015-D9BB-44B9-B542-46DC4F9F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0423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BA99C-9DA9-4976-B8EF-7FFF7F81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885333-BD8A-42CA-A457-70F8F57CF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95A8CA-2E7E-45B8-AA16-A6E249B9A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135FB45-5BED-4B6C-9981-5289C21C6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3207DED-E4C8-4EB3-8AD3-5E967CE3F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4C147C2-DE22-4463-900D-DFA11122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A937E59-9DB6-4A20-B8FA-EF8F66D7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91AC00C-564D-45F1-8984-02D637BC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2651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2E4EB-E128-418B-89CE-B85F9B22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1CD6446-622D-4BD6-AEAD-F11DF5F8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EEF4128-65BD-450F-8A21-C709A922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A50DD2D-9EFE-4050-9D33-44610D5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25565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FCDFDE7-9A8D-4646-9ED9-DAB5E15E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CEAEC9A-C45B-4AF0-9929-4B1BDB76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DE25ED3-5A79-4A23-881F-738B31A9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8622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6F53B-768D-4843-98F1-7D657FA6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2B0C4B-182A-4C06-9BEF-423D945D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0144E8-2A1C-4E1F-BDBF-3D15AD016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2BE170E-DA55-4BB2-8AB2-6D26E2DC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6F4C20-35A8-40EE-B9F7-88E1E4CE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3576A8-0E21-43F9-988E-4C9167E6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2943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DB3A-9DDA-421E-9A55-A2176468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619D335-0AD0-469B-83F2-D43A0B7B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B093176-8EE7-444B-8D5B-1A9AD7A34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0ABB734-0084-44D8-85E3-E3D2AC40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BD7CD1-E8AB-455D-9A43-010C8718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75BD84-5A9F-407E-BF0B-DADF8461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79310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14D2D-801A-403D-9B25-666AD041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5D6CCE3-4911-449A-ACB3-4FBC5A07C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13AE40-29EE-40ED-99DE-FC84B9F7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4AC9EC-9F83-4BB1-B6FC-ADBBCA99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6701BE-9958-4C3E-B83C-398EC1BF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1008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F44ECD5-8D0C-4341-96F5-491630083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86FF744-BF9D-4F8F-9B5F-51B8248E0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40C646-F1C7-42B9-997B-E85665B3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ADF605-077E-4638-BE20-5179A2C7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6D9131-490C-4A00-AC93-CCF2E207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40766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14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800" cy="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lvl="1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lvl="2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lvl="3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lvl="4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lvl="5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lvl="6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lvl="7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lvl="8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4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C379-CD6B-4C50-9706-0CB266554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6615C4D-6EF9-46C3-A212-585E7D82A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B7CD6-971F-4DE5-B31D-020D21E8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40FE69-688B-438B-AC9B-4450D17A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12816D-96CF-4654-AE86-CAA5F463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8166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9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439926D-2A3B-4B1D-83A0-E0721AD5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7484A8-B528-4ED9-97A1-BB9FDBA58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910232-E264-47C5-BB19-5E1225FEC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787D-5902-499F-8CA2-0FD5B655F325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A9E4AC-CB95-4FF4-98AB-29F0C52BE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FB4BCD-52E9-40A1-B0C6-C97E50E4C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25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effect.io/wp-content/uploads/2024/03/FlowEffect-inspirationsbrochure-Opgavestyring-uden-stress-mar-2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inkedin.com/company/teameffect" TargetMode="External"/><Relationship Id="rId3" Type="http://schemas.openxmlformats.org/officeDocument/2006/relationships/hyperlink" Target="https://www.facebook.com/teameffectio/" TargetMode="External"/><Relationship Id="rId7" Type="http://schemas.openxmlformats.org/officeDocument/2006/relationships/hyperlink" Target="https://teameffect.i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hyperlink" Target="https://www.linkedin.com/company/teameffect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hyperlink" Target="https://www.facebook.com/teameffecti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effect.io/floweffect-botilbud-fedd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ctrTitle"/>
          </p:nvPr>
        </p:nvSpPr>
        <p:spPr>
          <a:xfrm>
            <a:off x="398715" y="1911347"/>
            <a:ext cx="11360800" cy="3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da-DK" sz="7200" b="1" dirty="0">
                <a:solidFill>
                  <a:srgbClr val="222B31"/>
                </a:solidFill>
                <a:latin typeface="+mn-lt"/>
                <a:ea typeface="Hind"/>
                <a:cs typeface="Hind"/>
                <a:sym typeface="Hind"/>
              </a:rPr>
              <a:t>Opstart med </a:t>
            </a:r>
            <a:r>
              <a:rPr lang="da-DK" sz="7200" b="1" dirty="0" err="1">
                <a:solidFill>
                  <a:srgbClr val="222B31"/>
                </a:solidFill>
                <a:latin typeface="+mn-lt"/>
                <a:ea typeface="Hind"/>
                <a:cs typeface="Hind"/>
                <a:sym typeface="Hind"/>
              </a:rPr>
              <a:t>FlowEffect</a:t>
            </a:r>
            <a:endParaRPr sz="7200" b="1" dirty="0">
              <a:solidFill>
                <a:srgbClr val="222B31"/>
              </a:solidFill>
              <a:latin typeface="+mn-lt"/>
              <a:ea typeface="Hind"/>
              <a:cs typeface="Hind"/>
              <a:sym typeface="Hind"/>
            </a:endParaRPr>
          </a:p>
        </p:txBody>
      </p:sp>
      <p:grpSp>
        <p:nvGrpSpPr>
          <p:cNvPr id="214" name="Google Shape;214;p45"/>
          <p:cNvGrpSpPr/>
          <p:nvPr/>
        </p:nvGrpSpPr>
        <p:grpSpPr>
          <a:xfrm>
            <a:off x="0" y="0"/>
            <a:ext cx="12192001" cy="936800"/>
            <a:chOff x="0" y="0"/>
            <a:chExt cx="9144000" cy="702600"/>
          </a:xfrm>
          <a:solidFill>
            <a:srgbClr val="1D2D35"/>
          </a:solidFill>
        </p:grpSpPr>
        <p:sp>
          <p:nvSpPr>
            <p:cNvPr id="215" name="Google Shape;215;p45"/>
            <p:cNvSpPr/>
            <p:nvPr/>
          </p:nvSpPr>
          <p:spPr>
            <a:xfrm>
              <a:off x="0" y="0"/>
              <a:ext cx="9144000" cy="702600"/>
            </a:xfrm>
            <a:prstGeom prst="rect">
              <a:avLst/>
            </a:prstGeom>
            <a:grpFill/>
            <a:ln w="25400" cap="flat" cmpd="sng">
              <a:solidFill>
                <a:srgbClr val="1818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9036" y="0"/>
              <a:ext cx="702600" cy="702600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E4B6D-CD48-4DFF-9505-613CAB60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solidFill>
                  <a:schemeClr val="dk1"/>
                </a:solidFill>
                <a:latin typeface="+mn-lt"/>
              </a:rPr>
              <a:t>Opsætning: </a:t>
            </a:r>
            <a:r>
              <a:rPr lang="da-DK" sz="3600" b="1" dirty="0">
                <a:solidFill>
                  <a:schemeClr val="dk1"/>
                </a:solidFill>
                <a:latin typeface="+mn-lt"/>
              </a:rPr>
              <a:t>Opret borgere og udviklingsplaner</a:t>
            </a:r>
            <a:endParaRPr lang="da-DK" sz="3600" b="1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F4B30A8-259F-A60E-EDD7-D3E2E258A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709" y="1627117"/>
            <a:ext cx="7051976" cy="4059834"/>
          </a:xfrm>
          <a:prstGeom prst="rect">
            <a:avLst/>
          </a:prstGeom>
        </p:spPr>
      </p:pic>
      <p:sp>
        <p:nvSpPr>
          <p:cNvPr id="3" name="Google Shape;222;p46">
            <a:extLst>
              <a:ext uri="{FF2B5EF4-FFF2-40B4-BE49-F238E27FC236}">
                <a16:creationId xmlns:a16="http://schemas.microsoft.com/office/drawing/2014/main" id="{A0EB76C0-60DE-4982-8396-C33D38A53806}"/>
              </a:ext>
            </a:extLst>
          </p:cNvPr>
          <p:cNvSpPr txBox="1">
            <a:spLocks/>
          </p:cNvSpPr>
          <p:nvPr/>
        </p:nvSpPr>
        <p:spPr>
          <a:xfrm>
            <a:off x="349612" y="1356967"/>
            <a:ext cx="4638721" cy="42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147" indent="-285750">
              <a:lnSpc>
                <a:spcPct val="150000"/>
              </a:lnSpc>
              <a:spcBef>
                <a:spcPts val="100"/>
              </a:spcBef>
            </a:pPr>
            <a:r>
              <a:rPr lang="da-DK" dirty="0">
                <a:solidFill>
                  <a:schemeClr val="tx1"/>
                </a:solidFill>
                <a:latin typeface="+mn-lt"/>
              </a:rPr>
              <a:t>Borgere og udviklingsplaner oprettes af systemadministratorer. Udviklingsplaner dækker over bestillinger/handleplaner for den enkelte borger. </a:t>
            </a:r>
          </a:p>
          <a:p>
            <a:pPr marL="438147" indent="-285750">
              <a:lnSpc>
                <a:spcPct val="150000"/>
              </a:lnSpc>
              <a:spcBef>
                <a:spcPts val="100"/>
              </a:spcBef>
            </a:pPr>
            <a:r>
              <a:rPr lang="da-DK" dirty="0">
                <a:solidFill>
                  <a:schemeClr val="tx1"/>
                </a:solidFill>
                <a:latin typeface="+mn-lt"/>
              </a:rPr>
              <a:t>Udviklingsplaner kan tilgås ved at klikke på borgerens navn fra boardet. Fra denne visning kan man se, hvor mange og hvilke opgaver der er tilknyttet udviklingsplanen.</a:t>
            </a:r>
          </a:p>
          <a:p>
            <a:pPr marL="438147" indent="-285750">
              <a:lnSpc>
                <a:spcPct val="150000"/>
              </a:lnSpc>
              <a:spcBef>
                <a:spcPts val="100"/>
              </a:spcBef>
            </a:pPr>
            <a:r>
              <a:rPr lang="da-DK" dirty="0">
                <a:solidFill>
                  <a:schemeClr val="tx1"/>
                </a:solidFill>
                <a:latin typeface="+mn-lt"/>
              </a:rPr>
              <a:t>Borgere og bestillinger er i forvejen oprettet på vores arbejdsplads, så det er nemt at gå i gang. </a:t>
            </a:r>
          </a:p>
          <a:p>
            <a:pPr marL="438147" indent="-285750">
              <a:lnSpc>
                <a:spcPct val="150000"/>
              </a:lnSpc>
              <a:spcBef>
                <a:spcPts val="100"/>
              </a:spcBef>
            </a:pPr>
            <a:endParaRPr lang="da-DK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69ED1FCB-C82C-47DE-AC28-5CE8CD57494A}"/>
              </a:ext>
            </a:extLst>
          </p:cNvPr>
          <p:cNvCxnSpPr>
            <a:cxnSpLocks/>
          </p:cNvCxnSpPr>
          <p:nvPr/>
        </p:nvCxnSpPr>
        <p:spPr>
          <a:xfrm flipH="1" flipV="1">
            <a:off x="5754255" y="2650836"/>
            <a:ext cx="874859" cy="175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6A3C72E6-60FC-4898-ACAB-F3E6021FA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114" y="1356968"/>
            <a:ext cx="4676929" cy="4682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985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E4B6D-CD48-4DFF-9505-613CAB60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solidFill>
                  <a:schemeClr val="dk1"/>
                </a:solidFill>
                <a:latin typeface="+mn-lt"/>
              </a:rPr>
              <a:t>Opsætning: </a:t>
            </a:r>
            <a:r>
              <a:rPr lang="da-DK" sz="3600" b="1" dirty="0">
                <a:solidFill>
                  <a:schemeClr val="dk1"/>
                </a:solidFill>
                <a:latin typeface="+mn-lt"/>
              </a:rPr>
              <a:t>Opret opgaver og beskrivelser</a:t>
            </a:r>
            <a:endParaRPr lang="da-DK" sz="3600" b="1" dirty="0"/>
          </a:p>
        </p:txBody>
      </p:sp>
      <p:sp>
        <p:nvSpPr>
          <p:cNvPr id="3" name="Google Shape;222;p46">
            <a:extLst>
              <a:ext uri="{FF2B5EF4-FFF2-40B4-BE49-F238E27FC236}">
                <a16:creationId xmlns:a16="http://schemas.microsoft.com/office/drawing/2014/main" id="{A0EB76C0-60DE-4982-8396-C33D38A53806}"/>
              </a:ext>
            </a:extLst>
          </p:cNvPr>
          <p:cNvSpPr txBox="1">
            <a:spLocks/>
          </p:cNvSpPr>
          <p:nvPr/>
        </p:nvSpPr>
        <p:spPr>
          <a:xfrm>
            <a:off x="349612" y="1356967"/>
            <a:ext cx="4676372" cy="537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147" indent="-285750">
              <a:lnSpc>
                <a:spcPct val="150000"/>
              </a:lnSpc>
              <a:spcBef>
                <a:spcPts val="100"/>
              </a:spcBef>
            </a:pPr>
            <a:r>
              <a:rPr lang="da-DK" dirty="0">
                <a:solidFill>
                  <a:schemeClr val="tx1"/>
                </a:solidFill>
                <a:latin typeface="+mn-lt"/>
              </a:rPr>
              <a:t>Opgaver oprettes ved at klikke på den grønne knap ”ny opgave” på boardet.</a:t>
            </a:r>
          </a:p>
          <a:p>
            <a:pPr marL="438147" indent="-285750">
              <a:lnSpc>
                <a:spcPct val="150000"/>
              </a:lnSpc>
              <a:spcBef>
                <a:spcPts val="100"/>
              </a:spcBef>
            </a:pPr>
            <a:r>
              <a:rPr lang="da-DK" dirty="0">
                <a:solidFill>
                  <a:schemeClr val="tx1"/>
                </a:solidFill>
                <a:latin typeface="+mn-lt"/>
              </a:rPr>
              <a:t>Når I opretter en opgave, så kan I tilføje følgende oplysninger:</a:t>
            </a:r>
          </a:p>
          <a:p>
            <a:pPr marL="895347" lvl="1" indent="-285750">
              <a:lnSpc>
                <a:spcPct val="150000"/>
              </a:lnSpc>
              <a:spcBef>
                <a:spcPts val="100"/>
              </a:spcBef>
            </a:pPr>
            <a:r>
              <a:rPr lang="da-DK" sz="1800" dirty="0">
                <a:solidFill>
                  <a:schemeClr val="tx1"/>
                </a:solidFill>
                <a:latin typeface="+mn-lt"/>
              </a:rPr>
              <a:t>Navn på medarbejder og borger.</a:t>
            </a:r>
          </a:p>
          <a:p>
            <a:pPr marL="895347" lvl="1" indent="-285750">
              <a:lnSpc>
                <a:spcPct val="150000"/>
              </a:lnSpc>
              <a:spcBef>
                <a:spcPts val="100"/>
              </a:spcBef>
            </a:pPr>
            <a:r>
              <a:rPr lang="da-DK" sz="1800" dirty="0">
                <a:solidFill>
                  <a:schemeClr val="tx1"/>
                </a:solidFill>
                <a:latin typeface="+mn-lt"/>
              </a:rPr>
              <a:t>Beskrivelse. Sørg for at beskrivelsen er kort og præcis. Hvad skal borger og medarbejder gøre?</a:t>
            </a:r>
          </a:p>
          <a:p>
            <a:pPr marL="895347" lvl="1" indent="-285750">
              <a:lnSpc>
                <a:spcPct val="150000"/>
              </a:lnSpc>
              <a:spcBef>
                <a:spcPts val="100"/>
              </a:spcBef>
            </a:pPr>
            <a:r>
              <a:rPr lang="da-DK" sz="1800" dirty="0">
                <a:solidFill>
                  <a:schemeClr val="tx1"/>
                </a:solidFill>
                <a:latin typeface="+mn-lt"/>
              </a:rPr>
              <a:t>Tidspunkt for opgaven. Det er muligt at lave gentagende opgaver. </a:t>
            </a:r>
          </a:p>
          <a:p>
            <a:pPr marL="438147" indent="-285750">
              <a:lnSpc>
                <a:spcPct val="150000"/>
              </a:lnSpc>
              <a:spcBef>
                <a:spcPts val="100"/>
              </a:spcBef>
            </a:pPr>
            <a:r>
              <a:rPr lang="da-DK" dirty="0">
                <a:solidFill>
                  <a:schemeClr val="tx1"/>
                </a:solidFill>
                <a:latin typeface="+mn-lt"/>
              </a:rPr>
              <a:t>Alle opgaver kan redigeres ved at trykke på ”Rediger”.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9781E58-F032-8F39-DC67-136C1428F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0" t="14262"/>
          <a:stretch/>
        </p:blipFill>
        <p:spPr>
          <a:xfrm>
            <a:off x="5091971" y="1627117"/>
            <a:ext cx="7067713" cy="405983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B352779-9AED-24A5-13E1-E20E0B04D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470" y="1627117"/>
            <a:ext cx="4262036" cy="38537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3CCC3A0E-9AF3-46D5-8028-5964D7E18F02}"/>
              </a:ext>
            </a:extLst>
          </p:cNvPr>
          <p:cNvCxnSpPr>
            <a:cxnSpLocks/>
          </p:cNvCxnSpPr>
          <p:nvPr/>
        </p:nvCxnSpPr>
        <p:spPr>
          <a:xfrm>
            <a:off x="10474036" y="4738255"/>
            <a:ext cx="609600" cy="323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12DE1C78-06E2-07EB-D1F8-8DE1CD6CC244}"/>
              </a:ext>
            </a:extLst>
          </p:cNvPr>
          <p:cNvSpPr txBox="1"/>
          <p:nvPr/>
        </p:nvSpPr>
        <p:spPr>
          <a:xfrm>
            <a:off x="6380756" y="5751007"/>
            <a:ext cx="4363463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47" algn="ctr">
              <a:lnSpc>
                <a:spcPct val="150000"/>
              </a:lnSpc>
              <a:spcBef>
                <a:spcPts val="100"/>
              </a:spcBef>
            </a:pPr>
            <a:r>
              <a:rPr lang="da-DK" dirty="0">
                <a:solidFill>
                  <a:schemeClr val="tx1"/>
                </a:solidFill>
                <a:latin typeface="+mn-lt"/>
              </a:rPr>
              <a:t>OBS: </a:t>
            </a:r>
            <a:r>
              <a:rPr lang="da-DK" i="1" dirty="0">
                <a:solidFill>
                  <a:schemeClr val="tx1"/>
                </a:solidFill>
                <a:latin typeface="+mn-lt"/>
              </a:rPr>
              <a:t>Faste opgaver er i forvejen oprettet på vores arbejdsplads, så det er nemt at gå i gang. </a:t>
            </a:r>
          </a:p>
        </p:txBody>
      </p:sp>
    </p:spTree>
    <p:extLst>
      <p:ext uri="{BB962C8B-B14F-4D97-AF65-F5344CB8AC3E}">
        <p14:creationId xmlns:p14="http://schemas.microsoft.com/office/powerpoint/2010/main" val="428782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D937875-2C35-528C-4F12-75BA4490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44" y="1770577"/>
            <a:ext cx="7557165" cy="3881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AE4B6D-CD48-4DFF-9505-613CAB60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solidFill>
                  <a:schemeClr val="dk1"/>
                </a:solidFill>
                <a:latin typeface="+mn-lt"/>
              </a:rPr>
              <a:t>Brug af </a:t>
            </a:r>
            <a:r>
              <a:rPr lang="da-DK" sz="3600" dirty="0" err="1">
                <a:solidFill>
                  <a:schemeClr val="dk1"/>
                </a:solidFill>
                <a:latin typeface="+mn-lt"/>
              </a:rPr>
              <a:t>FlowEffect</a:t>
            </a:r>
            <a:r>
              <a:rPr lang="da-DK" sz="3600" dirty="0">
                <a:solidFill>
                  <a:schemeClr val="dk1"/>
                </a:solidFill>
                <a:latin typeface="+mn-lt"/>
              </a:rPr>
              <a:t>: </a:t>
            </a:r>
            <a:r>
              <a:rPr lang="da-DK" sz="3600" b="1" dirty="0">
                <a:solidFill>
                  <a:schemeClr val="dk1"/>
                </a:solidFill>
                <a:latin typeface="+mn-lt"/>
              </a:rPr>
              <a:t>Tjek ind/ud</a:t>
            </a:r>
            <a:endParaRPr lang="da-DK" sz="3600" b="1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E70EA25-FA03-4873-8ABA-33D3834F0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731" y="1356967"/>
            <a:ext cx="4222990" cy="4471819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8793BA51-F1A5-4143-9003-42D749EEABFD}"/>
              </a:ext>
            </a:extLst>
          </p:cNvPr>
          <p:cNvCxnSpPr>
            <a:cxnSpLocks/>
          </p:cNvCxnSpPr>
          <p:nvPr/>
        </p:nvCxnSpPr>
        <p:spPr>
          <a:xfrm>
            <a:off x="10351721" y="4655127"/>
            <a:ext cx="1147172" cy="609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222;p46">
            <a:extLst>
              <a:ext uri="{FF2B5EF4-FFF2-40B4-BE49-F238E27FC236}">
                <a16:creationId xmlns:a16="http://schemas.microsoft.com/office/drawing/2014/main" id="{02233BE3-A2BB-425B-A736-4009BFA90A55}"/>
              </a:ext>
            </a:extLst>
          </p:cNvPr>
          <p:cNvSpPr txBox="1">
            <a:spLocks/>
          </p:cNvSpPr>
          <p:nvPr/>
        </p:nvSpPr>
        <p:spPr>
          <a:xfrm>
            <a:off x="349611" y="1622870"/>
            <a:ext cx="3951772" cy="42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147" indent="-285750"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+mn-lt"/>
              </a:rPr>
              <a:t>Klik på </a:t>
            </a:r>
            <a:r>
              <a:rPr lang="da-DK" b="1" dirty="0">
                <a:solidFill>
                  <a:schemeClr val="tx1"/>
                </a:solidFill>
                <a:latin typeface="+mn-lt"/>
              </a:rPr>
              <a:t>Tjek ind / ud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, når I møder ind på vagten. Jeres opgaver overføres automatisk til boardet. </a:t>
            </a:r>
          </a:p>
          <a:p>
            <a:pPr marL="438147" indent="-285750"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+mn-lt"/>
              </a:rPr>
              <a:t>Ud fra jeres navn kan I se nogle små cirkler, som indikerer antal aktuelle opgaver og deres status. </a:t>
            </a:r>
          </a:p>
          <a:p>
            <a:pPr marL="438147" indent="-285750"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+mn-lt"/>
              </a:rPr>
              <a:t>Når I har fri, klikker I på tjek ind / ud. Uløste opgaver bliver i systemet. </a:t>
            </a:r>
          </a:p>
        </p:txBody>
      </p:sp>
    </p:spTree>
    <p:extLst>
      <p:ext uri="{BB962C8B-B14F-4D97-AF65-F5344CB8AC3E}">
        <p14:creationId xmlns:p14="http://schemas.microsoft.com/office/powerpoint/2010/main" val="213236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BEACAB-3E8A-F91B-A904-C89BBFD03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48" b="33874"/>
          <a:stretch/>
        </p:blipFill>
        <p:spPr>
          <a:xfrm>
            <a:off x="5256008" y="1668978"/>
            <a:ext cx="6698627" cy="38266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AE4B6D-CD48-4DFF-9505-613CAB60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solidFill>
                  <a:schemeClr val="dk1"/>
                </a:solidFill>
                <a:latin typeface="+mn-lt"/>
              </a:rPr>
              <a:t>Brug af </a:t>
            </a:r>
            <a:r>
              <a:rPr lang="da-DK" sz="3600" dirty="0" err="1">
                <a:solidFill>
                  <a:schemeClr val="dk1"/>
                </a:solidFill>
                <a:latin typeface="+mn-lt"/>
              </a:rPr>
              <a:t>FlowEffect</a:t>
            </a:r>
            <a:r>
              <a:rPr lang="da-DK" sz="3600" dirty="0">
                <a:solidFill>
                  <a:schemeClr val="dk1"/>
                </a:solidFill>
                <a:latin typeface="+mn-lt"/>
              </a:rPr>
              <a:t>: </a:t>
            </a:r>
            <a:r>
              <a:rPr lang="da-DK" sz="3600" b="1" dirty="0">
                <a:solidFill>
                  <a:schemeClr val="dk1"/>
                </a:solidFill>
                <a:latin typeface="+mn-lt"/>
              </a:rPr>
              <a:t>Flyt rundt på opgaver</a:t>
            </a:r>
            <a:endParaRPr lang="da-DK" sz="3600" b="1" dirty="0"/>
          </a:p>
        </p:txBody>
      </p:sp>
      <p:sp>
        <p:nvSpPr>
          <p:cNvPr id="17" name="Google Shape;222;p46">
            <a:extLst>
              <a:ext uri="{FF2B5EF4-FFF2-40B4-BE49-F238E27FC236}">
                <a16:creationId xmlns:a16="http://schemas.microsoft.com/office/drawing/2014/main" id="{02233BE3-A2BB-425B-A736-4009BFA90A55}"/>
              </a:ext>
            </a:extLst>
          </p:cNvPr>
          <p:cNvSpPr txBox="1">
            <a:spLocks/>
          </p:cNvSpPr>
          <p:nvPr/>
        </p:nvSpPr>
        <p:spPr>
          <a:xfrm>
            <a:off x="415600" y="1356967"/>
            <a:ext cx="4272630" cy="42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147" indent="-285750"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+mn-lt"/>
              </a:rPr>
              <a:t>I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FlowEffect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er det muligt at flytte rundt på opgaver. </a:t>
            </a:r>
          </a:p>
          <a:p>
            <a:pPr marL="438147" indent="-285750">
              <a:lnSpc>
                <a:spcPct val="150000"/>
              </a:lnSpc>
            </a:pPr>
            <a:r>
              <a:rPr lang="da-DK" i="1" dirty="0">
                <a:solidFill>
                  <a:schemeClr val="tx1"/>
                </a:solidFill>
                <a:latin typeface="+mn-lt"/>
              </a:rPr>
              <a:t>Touchskærm: 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Træk i en opgave og flyt den hen til det ønskede tidspunkt / medarbejder. Opgavens status opdateres automatisk.</a:t>
            </a:r>
          </a:p>
          <a:p>
            <a:pPr marL="438147" indent="-285750">
              <a:lnSpc>
                <a:spcPct val="150000"/>
              </a:lnSpc>
            </a:pPr>
            <a:r>
              <a:rPr lang="da-DK" i="1" dirty="0">
                <a:solidFill>
                  <a:schemeClr val="tx1"/>
                </a:solidFill>
                <a:latin typeface="+mn-lt"/>
              </a:rPr>
              <a:t>Manuelt: 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Klik på en opgave og opdater beskrivelsen / tidspunkt / medarbejder. </a:t>
            </a:r>
          </a:p>
        </p:txBody>
      </p:sp>
      <p:cxnSp>
        <p:nvCxnSpPr>
          <p:cNvPr id="6" name="Forbindelse: buet 5">
            <a:extLst>
              <a:ext uri="{FF2B5EF4-FFF2-40B4-BE49-F238E27FC236}">
                <a16:creationId xmlns:a16="http://schemas.microsoft.com/office/drawing/2014/main" id="{4BA4097E-E6B6-43D3-9459-700149FF786B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041377" y="3938609"/>
            <a:ext cx="1026636" cy="314035"/>
          </a:xfrm>
          <a:prstGeom prst="curved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1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834665-F132-1B18-2121-DE9C1C48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895" y="1461180"/>
            <a:ext cx="7388341" cy="4253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AE4B6D-CD48-4DFF-9505-613CAB60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solidFill>
                  <a:schemeClr val="dk1"/>
                </a:solidFill>
                <a:latin typeface="+mn-lt"/>
              </a:rPr>
              <a:t>Brug af </a:t>
            </a:r>
            <a:r>
              <a:rPr lang="da-DK" sz="3600" dirty="0" err="1">
                <a:solidFill>
                  <a:schemeClr val="dk1"/>
                </a:solidFill>
                <a:latin typeface="+mn-lt"/>
              </a:rPr>
              <a:t>FlowEffect</a:t>
            </a:r>
            <a:r>
              <a:rPr lang="da-DK" sz="3600" dirty="0">
                <a:solidFill>
                  <a:schemeClr val="dk1"/>
                </a:solidFill>
                <a:latin typeface="+mn-lt"/>
              </a:rPr>
              <a:t>: </a:t>
            </a:r>
            <a:r>
              <a:rPr lang="da-DK" sz="3600" b="1" dirty="0">
                <a:solidFill>
                  <a:schemeClr val="dk1"/>
                </a:solidFill>
                <a:latin typeface="+mn-lt"/>
              </a:rPr>
              <a:t>Borger ugeplaner</a:t>
            </a:r>
            <a:endParaRPr lang="da-DK" sz="3600" b="1" dirty="0"/>
          </a:p>
        </p:txBody>
      </p:sp>
      <p:sp>
        <p:nvSpPr>
          <p:cNvPr id="17" name="Google Shape;222;p46">
            <a:extLst>
              <a:ext uri="{FF2B5EF4-FFF2-40B4-BE49-F238E27FC236}">
                <a16:creationId xmlns:a16="http://schemas.microsoft.com/office/drawing/2014/main" id="{02233BE3-A2BB-425B-A736-4009BFA90A55}"/>
              </a:ext>
            </a:extLst>
          </p:cNvPr>
          <p:cNvSpPr txBox="1">
            <a:spLocks/>
          </p:cNvSpPr>
          <p:nvPr/>
        </p:nvSpPr>
        <p:spPr>
          <a:xfrm>
            <a:off x="415600" y="1356967"/>
            <a:ext cx="4147164" cy="42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147" indent="-285750"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+mn-lt"/>
              </a:rPr>
              <a:t>I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FlowEffect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kan man tilgå borgerens ugeplaner ved at klikke på navnet fra boardet. </a:t>
            </a:r>
          </a:p>
          <a:p>
            <a:pPr marL="438147" indent="-285750"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+mn-lt"/>
              </a:rPr>
              <a:t>Ugeplaner viser status, tilknyttet medarbejder / tidspunkt på opgaver.</a:t>
            </a:r>
          </a:p>
          <a:p>
            <a:pPr marL="438147" indent="-285750"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+mn-lt"/>
              </a:rPr>
              <a:t>Ugeplaner kan bruges til at danne overblik for borger og medarbejder.</a:t>
            </a:r>
          </a:p>
          <a:p>
            <a:pPr marL="438147" indent="-285750"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+mn-lt"/>
              </a:rPr>
              <a:t>TIP: Ugeplaner kan printes ud og deles med borger. 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B0EE81D-E16D-4F02-ADE8-90D7E8F84AF4}"/>
              </a:ext>
            </a:extLst>
          </p:cNvPr>
          <p:cNvCxnSpPr>
            <a:cxnSpLocks/>
          </p:cNvCxnSpPr>
          <p:nvPr/>
        </p:nvCxnSpPr>
        <p:spPr>
          <a:xfrm flipH="1" flipV="1">
            <a:off x="5337703" y="2552585"/>
            <a:ext cx="995847" cy="384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illede 5">
            <a:extLst>
              <a:ext uri="{FF2B5EF4-FFF2-40B4-BE49-F238E27FC236}">
                <a16:creationId xmlns:a16="http://schemas.microsoft.com/office/drawing/2014/main" id="{9E1CF69F-A59C-62D4-7355-E92D175DD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50" y="1771553"/>
            <a:ext cx="4776072" cy="3632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848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6EFA03D-7148-5749-3EE5-A4D96D9E7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2479" y="1626361"/>
            <a:ext cx="6460994" cy="3719605"/>
          </a:xfrm>
          <a:prstGeom prst="rect">
            <a:avLst/>
          </a:prstGeom>
        </p:spPr>
      </p:pic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415600" y="71013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000" b="1" dirty="0">
                <a:solidFill>
                  <a:srgbClr val="1D2D35"/>
                </a:solidFill>
                <a:latin typeface="+mn-lt"/>
              </a:rPr>
              <a:t>Sikkerhed</a:t>
            </a:r>
            <a:endParaRPr sz="4000" dirty="0">
              <a:solidFill>
                <a:srgbClr val="1D2D35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2"/>
          <p:cNvSpPr txBox="1"/>
          <p:nvPr/>
        </p:nvSpPr>
        <p:spPr>
          <a:xfrm>
            <a:off x="415599" y="1626361"/>
            <a:ext cx="5060969" cy="452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 panose="020B0604020202020204" pitchFamily="34" charset="0"/>
              <a:buChar char="•"/>
            </a:pPr>
            <a:r>
              <a:rPr lang="da-DK" sz="24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For at få adgang til </a:t>
            </a:r>
            <a:r>
              <a:rPr lang="da-DK" sz="2400" i="0" u="none" strike="noStrike" cap="non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FlowEffect</a:t>
            </a:r>
            <a:r>
              <a:rPr lang="da-DK" sz="24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skal du logge ind på din bruger med et kodeord.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 panose="020B0604020202020204" pitchFamily="34" charset="0"/>
              <a:buChar char="•"/>
            </a:pPr>
            <a:r>
              <a:rPr lang="da-DK" sz="2400" i="0" u="none" strike="noStrike" cap="non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FlowEffect</a:t>
            </a:r>
            <a:r>
              <a:rPr lang="da-DK" sz="24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låses efter tre minutter uden berøring og skal derefter åbnes igen med </a:t>
            </a:r>
            <a:r>
              <a:rPr lang="da-DK" sz="2400" dirty="0">
                <a:latin typeface="+mn-lt"/>
              </a:rPr>
              <a:t>kodeordet. Det g</a:t>
            </a:r>
            <a:r>
              <a:rPr lang="da-DK" sz="24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ælder både </a:t>
            </a:r>
            <a:r>
              <a:rPr lang="da-DK" sz="2400" dirty="0">
                <a:latin typeface="+mn-lt"/>
              </a:rPr>
              <a:t>på </a:t>
            </a:r>
            <a:r>
              <a:rPr lang="da-DK" sz="24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telefon, tablet, computer og touchskærm.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Har du glemt dit kodeord, så kontakt leder/administrator eller TeamEffect på 71747148.</a:t>
            </a:r>
            <a:endParaRPr sz="240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5" name="Grafik 4" descr="Lås">
            <a:extLst>
              <a:ext uri="{FF2B5EF4-FFF2-40B4-BE49-F238E27FC236}">
                <a16:creationId xmlns:a16="http://schemas.microsoft.com/office/drawing/2014/main" id="{77C79FEF-A7D0-DFE1-B4DA-28B8E7626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9117" y="2893802"/>
            <a:ext cx="1156804" cy="11568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415600" y="71013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000" b="1" dirty="0">
                <a:solidFill>
                  <a:srgbClr val="1D2D35"/>
                </a:solidFill>
                <a:latin typeface="+mn-lt"/>
              </a:rPr>
              <a:t>Kom godt i gang: Seks gode råd</a:t>
            </a:r>
            <a:endParaRPr sz="4000" dirty="0">
              <a:solidFill>
                <a:srgbClr val="1D2D35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2"/>
          <p:cNvSpPr txBox="1"/>
          <p:nvPr/>
        </p:nvSpPr>
        <p:spPr>
          <a:xfrm>
            <a:off x="415600" y="1626362"/>
            <a:ext cx="740201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Husk at markere dine opgaver som løste, så du skaber overblik for dig selv og dine kollegaer. </a:t>
            </a: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dirty="0">
                <a:latin typeface="+mn-lt"/>
              </a:rPr>
              <a:t>Vær opmærksom på, om du har for mange opgave.  Kan du holde kadencen?</a:t>
            </a: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Vær opmærksom på dine kollegaers opgaver. Hvor mange har de og kunne de have brug for din hjælp?</a:t>
            </a:r>
            <a:endParaRPr dirty="0">
              <a:latin typeface="+mn-lt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Brug ugeplanerne sammen med borgerne.</a:t>
            </a: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Installer </a:t>
            </a:r>
            <a:r>
              <a:rPr lang="da-DK" sz="2400" b="0" i="0" u="none" strike="noStrike" cap="non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FlowEffect</a:t>
            </a: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(via appen ”</a:t>
            </a:r>
            <a:r>
              <a:rPr lang="da-DK" sz="2400" b="0" i="0" u="none" strike="noStrike" cap="non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TeamEffect</a:t>
            </a: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”) på din telefon, så du har dine opgaverne ved hånden.</a:t>
            </a: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dirty="0">
                <a:latin typeface="+mn-lt"/>
              </a:rPr>
              <a:t>Spørgsmål? Ring til </a:t>
            </a:r>
            <a:r>
              <a:rPr lang="da-DK" sz="2400" dirty="0" err="1">
                <a:latin typeface="+mn-lt"/>
              </a:rPr>
              <a:t>TeamEffect</a:t>
            </a:r>
            <a:r>
              <a:rPr lang="da-DK" sz="2400" dirty="0">
                <a:latin typeface="+mn-lt"/>
              </a:rPr>
              <a:t> på 71 74 71 48.</a:t>
            </a:r>
            <a:endParaRPr dirty="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1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742BD59-1382-27AA-3931-46FA3DB25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540" y="0"/>
            <a:ext cx="3958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6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415600" y="71013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000" b="1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Inspirationsbrochure</a:t>
            </a:r>
            <a:endParaRPr sz="40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52">
            <a:extLst>
              <a:ext uri="{FF2B5EF4-FFF2-40B4-BE49-F238E27FC236}">
                <a16:creationId xmlns:a16="http://schemas.microsoft.com/office/drawing/2014/main" id="{8C96BEAF-0560-4C87-8A66-C32FA94F6E32}"/>
              </a:ext>
            </a:extLst>
          </p:cNvPr>
          <p:cNvSpPr txBox="1"/>
          <p:nvPr/>
        </p:nvSpPr>
        <p:spPr>
          <a:xfrm>
            <a:off x="415600" y="2048393"/>
            <a:ext cx="602539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a-DK" sz="4000" i="0" u="none" strike="noStrike" cap="non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FlowEffect</a:t>
            </a:r>
            <a:r>
              <a:rPr lang="da-DK" sz="40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 til pædagogiske arbejdspladser:</a:t>
            </a:r>
            <a:br>
              <a:rPr lang="da-DK" sz="400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a-DK" sz="4000" b="1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hlinkClick r:id="rId3"/>
              </a:rPr>
              <a:t>”Opgavestyring uden stress”</a:t>
            </a:r>
            <a:endParaRPr sz="4000" b="1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3" name="Billede 2">
            <a:hlinkClick r:id="rId3"/>
            <a:extLst>
              <a:ext uri="{FF2B5EF4-FFF2-40B4-BE49-F238E27FC236}">
                <a16:creationId xmlns:a16="http://schemas.microsoft.com/office/drawing/2014/main" id="{FCB63CD5-8D84-4C71-9FC1-58DFFF4F1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407">
            <a:off x="7106141" y="389228"/>
            <a:ext cx="4293505" cy="60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572619" y="73181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 err="1">
                <a:solidFill>
                  <a:srgbClr val="1D2D35"/>
                </a:solidFill>
                <a:latin typeface="+mn-lt"/>
                <a:ea typeface="Arial"/>
                <a:cs typeface="Arial"/>
                <a:sym typeface="Arial"/>
              </a:rPr>
              <a:t>FlowEffect</a:t>
            </a:r>
            <a:r>
              <a:rPr lang="da-DK" sz="4400" b="1" dirty="0">
                <a:solidFill>
                  <a:srgbClr val="1D2D35"/>
                </a:solidFill>
                <a:latin typeface="+mn-lt"/>
                <a:ea typeface="Arial"/>
                <a:cs typeface="Arial"/>
                <a:sym typeface="Arial"/>
              </a:rPr>
              <a:t> - jeres tanker?</a:t>
            </a:r>
            <a:endParaRPr sz="4400" b="1" dirty="0">
              <a:solidFill>
                <a:srgbClr val="1D2D35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3"/>
          <p:cNvSpPr txBox="1"/>
          <p:nvPr/>
        </p:nvSpPr>
        <p:spPr>
          <a:xfrm>
            <a:off x="865632" y="2011680"/>
            <a:ext cx="6807914" cy="327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5" marR="0" lvl="0" indent="-47412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Hvilke muligheder ser I ved at bruge </a:t>
            </a:r>
            <a:r>
              <a:rPr lang="da-DK" sz="2400" b="0" i="0" u="none" strike="noStrike" cap="none" dirty="0" err="1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FlowEffect</a:t>
            </a: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?</a:t>
            </a:r>
            <a:endParaRPr sz="1800" dirty="0">
              <a:latin typeface="+mn-lt"/>
            </a:endParaRPr>
          </a:p>
          <a:p>
            <a:pPr marL="609585" marR="0" lvl="0" indent="-474120" algn="l" rtl="0">
              <a:lnSpc>
                <a:spcPct val="2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Hvilke udfordringer kan der opstå?</a:t>
            </a:r>
            <a:endParaRPr sz="1800" dirty="0">
              <a:latin typeface="+mn-lt"/>
            </a:endParaRPr>
          </a:p>
          <a:p>
            <a:pPr marL="609585" marR="0" lvl="0" indent="-474120" algn="l" rtl="0">
              <a:lnSpc>
                <a:spcPct val="2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Hvad er vigtigst for, at vi kommer godt i gang?</a:t>
            </a:r>
            <a:endParaRPr sz="18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>
            <a:spLocks noGrp="1"/>
          </p:cNvSpPr>
          <p:nvPr>
            <p:ph type="title"/>
          </p:nvPr>
        </p:nvSpPr>
        <p:spPr>
          <a:xfrm>
            <a:off x="563839" y="733767"/>
            <a:ext cx="11360800" cy="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 sz="4400" dirty="0">
                <a:solidFill>
                  <a:srgbClr val="1D2D35"/>
                </a:solidFill>
                <a:latin typeface="+mn-lt"/>
                <a:ea typeface="Arial"/>
                <a:cs typeface="Arial"/>
                <a:sym typeface="Arial"/>
              </a:rPr>
              <a:t>Lad os komme i gang</a:t>
            </a:r>
            <a:endParaRPr sz="4400" dirty="0">
              <a:solidFill>
                <a:srgbClr val="1D2D35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1"/>
          </p:nvPr>
        </p:nvSpPr>
        <p:spPr>
          <a:xfrm>
            <a:off x="563839" y="1712473"/>
            <a:ext cx="11110728" cy="389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Mobil/Tablet: 	Download TeamEffect fra App Store eller Google Play </a:t>
            </a:r>
            <a:br>
              <a:rPr lang="da-DK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da-DK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Computer:		Åbn browser og gå til app.teameffect.io</a:t>
            </a:r>
          </a:p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Indtast licenskode: 	Indsæt koden fra PDF (teknisk opstartsguide)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Opret ny bruger: 	Følg vejledningen i </a:t>
            </a:r>
            <a:r>
              <a:rPr lang="da-DK" dirty="0" err="1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APP’en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Plan for i dag</a:t>
            </a:r>
            <a:endParaRPr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2" name="Google Shape;222;p4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38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Hvad er </a:t>
            </a:r>
            <a:r>
              <a:rPr lang="da-DK" sz="2400" dirty="0" err="1">
                <a:solidFill>
                  <a:schemeClr val="dk1"/>
                </a:solidFill>
                <a:latin typeface="+mn-lt"/>
              </a:rPr>
              <a:t>FlowEffect</a:t>
            </a:r>
            <a:r>
              <a:rPr lang="da-DK" sz="2400" dirty="0">
                <a:solidFill>
                  <a:schemeClr val="dk1"/>
                </a:solidFill>
                <a:latin typeface="+mn-lt"/>
              </a:rPr>
              <a:t>?</a:t>
            </a:r>
            <a:endParaRPr sz="2400" dirty="0"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AutoNum type="arabicPeriod"/>
            </a:pPr>
            <a:r>
              <a:rPr lang="da-DK" sz="2400" dirty="0" err="1">
                <a:solidFill>
                  <a:schemeClr val="dk1"/>
                </a:solidFill>
                <a:latin typeface="+mn-lt"/>
              </a:rPr>
              <a:t>FlowEffect</a:t>
            </a:r>
            <a:r>
              <a:rPr lang="da-DK" sz="2400" dirty="0">
                <a:solidFill>
                  <a:schemeClr val="dk1"/>
                </a:solidFill>
                <a:latin typeface="+mn-lt"/>
              </a:rPr>
              <a:t> hos os. Hvorfor?</a:t>
            </a: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Opgaver og -beskrivelser i </a:t>
            </a:r>
            <a:r>
              <a:rPr lang="da-DK" sz="2400" dirty="0" err="1">
                <a:solidFill>
                  <a:schemeClr val="dk1"/>
                </a:solidFill>
                <a:latin typeface="+mn-lt"/>
              </a:rPr>
              <a:t>FlowEffect</a:t>
            </a:r>
            <a:endParaRPr sz="2400" dirty="0"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Sådan fungerer </a:t>
            </a:r>
            <a:r>
              <a:rPr lang="da-DK" sz="2400" dirty="0" err="1">
                <a:solidFill>
                  <a:schemeClr val="dk1"/>
                </a:solidFill>
                <a:latin typeface="+mn-lt"/>
              </a:rPr>
              <a:t>FlowEffect</a:t>
            </a:r>
            <a:endParaRPr lang="da-DK" sz="2400" dirty="0">
              <a:solidFill>
                <a:schemeClr val="dk1"/>
              </a:solidFill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Kom godt i gang: Seks gode råd</a:t>
            </a:r>
            <a:endParaRPr sz="2400" dirty="0"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AutoNum type="arabicPeriod"/>
            </a:pPr>
            <a:r>
              <a:rPr lang="da-DK" sz="2400" dirty="0" err="1">
                <a:solidFill>
                  <a:schemeClr val="dk1"/>
                </a:solidFill>
                <a:latin typeface="+mn-lt"/>
              </a:rPr>
              <a:t>FlowEffect</a:t>
            </a:r>
            <a:r>
              <a:rPr lang="da-DK" sz="2400" dirty="0">
                <a:solidFill>
                  <a:schemeClr val="dk1"/>
                </a:solidFill>
                <a:latin typeface="+mn-lt"/>
              </a:rPr>
              <a:t> - jeres tanker?</a:t>
            </a:r>
            <a:endParaRPr sz="2400" dirty="0">
              <a:solidFill>
                <a:schemeClr val="dk1"/>
              </a:solidFill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Lad os komme i gang!</a:t>
            </a:r>
            <a:endParaRPr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175D5-D7B7-4A5E-A27C-E91E459F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22" y="-33593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b="1" dirty="0">
                <a:solidFill>
                  <a:srgbClr val="222B31"/>
                </a:solidFill>
                <a:latin typeface="+mn-lt"/>
                <a:ea typeface="Hind"/>
                <a:cs typeface="Hind"/>
                <a:sym typeface="Hind"/>
              </a:rPr>
              <a:t>Læs mere om </a:t>
            </a:r>
            <a:r>
              <a:rPr lang="da-DK" sz="4000" b="1" dirty="0" err="1">
                <a:solidFill>
                  <a:srgbClr val="222B31"/>
                </a:solidFill>
                <a:latin typeface="+mn-lt"/>
                <a:ea typeface="Hind"/>
                <a:cs typeface="Hind"/>
                <a:sym typeface="Hind"/>
              </a:rPr>
              <a:t>TeamEffect</a:t>
            </a:r>
            <a:endParaRPr lang="da-DK" sz="4000" dirty="0"/>
          </a:p>
        </p:txBody>
      </p:sp>
      <p:grpSp>
        <p:nvGrpSpPr>
          <p:cNvPr id="4" name="Google Shape;214;p45">
            <a:extLst>
              <a:ext uri="{FF2B5EF4-FFF2-40B4-BE49-F238E27FC236}">
                <a16:creationId xmlns:a16="http://schemas.microsoft.com/office/drawing/2014/main" id="{3707FECC-51E3-4BBE-9436-90AB171E6352}"/>
              </a:ext>
            </a:extLst>
          </p:cNvPr>
          <p:cNvGrpSpPr/>
          <p:nvPr/>
        </p:nvGrpSpPr>
        <p:grpSpPr>
          <a:xfrm>
            <a:off x="-16886" y="5921200"/>
            <a:ext cx="12192001" cy="936800"/>
            <a:chOff x="0" y="0"/>
            <a:chExt cx="9144000" cy="702600"/>
          </a:xfrm>
          <a:solidFill>
            <a:srgbClr val="1D2D35"/>
          </a:solidFill>
        </p:grpSpPr>
        <p:sp>
          <p:nvSpPr>
            <p:cNvPr id="5" name="Google Shape;215;p45">
              <a:extLst>
                <a:ext uri="{FF2B5EF4-FFF2-40B4-BE49-F238E27FC236}">
                  <a16:creationId xmlns:a16="http://schemas.microsoft.com/office/drawing/2014/main" id="{C1765DE5-05D3-4F62-9A8D-2CCDBBC04AD4}"/>
                </a:ext>
              </a:extLst>
            </p:cNvPr>
            <p:cNvSpPr/>
            <p:nvPr/>
          </p:nvSpPr>
          <p:spPr>
            <a:xfrm>
              <a:off x="0" y="0"/>
              <a:ext cx="9144000" cy="702600"/>
            </a:xfrm>
            <a:prstGeom prst="rect">
              <a:avLst/>
            </a:prstGeom>
            <a:grpFill/>
            <a:ln w="25400" cap="flat" cmpd="sng">
              <a:solidFill>
                <a:srgbClr val="1818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216;p45">
              <a:extLst>
                <a:ext uri="{FF2B5EF4-FFF2-40B4-BE49-F238E27FC236}">
                  <a16:creationId xmlns:a16="http://schemas.microsoft.com/office/drawing/2014/main" id="{CE5A8DD6-4255-461C-AF67-3A7A9B36904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99036" y="0"/>
              <a:ext cx="702600" cy="702600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9" name="Google Shape;941;p134" descr="Et billede, der indeholder indendørs, foto, person&#10;&#10;Automatisk genereret beskrivelse">
            <a:hlinkClick r:id="rId3"/>
            <a:extLst>
              <a:ext uri="{FF2B5EF4-FFF2-40B4-BE49-F238E27FC236}">
                <a16:creationId xmlns:a16="http://schemas.microsoft.com/office/drawing/2014/main" id="{503A9EDA-456C-49F9-86D8-4E7C9BA2784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 rot="457013">
            <a:off x="9233255" y="824998"/>
            <a:ext cx="2390182" cy="380397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Billede 9">
            <a:hlinkClick r:id="rId5"/>
            <a:extLst>
              <a:ext uri="{FF2B5EF4-FFF2-40B4-BE49-F238E27FC236}">
                <a16:creationId xmlns:a16="http://schemas.microsoft.com/office/drawing/2014/main" id="{6D464BE4-58ED-4C0A-9A71-DC5F446BB6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492" r="1710" b="1"/>
          <a:stretch/>
        </p:blipFill>
        <p:spPr>
          <a:xfrm rot="21156998">
            <a:off x="6591995" y="1216244"/>
            <a:ext cx="2779439" cy="3768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C8A67DE-F84C-42C1-87C6-F0BB63880200}"/>
              </a:ext>
            </a:extLst>
          </p:cNvPr>
          <p:cNvSpPr txBox="1">
            <a:spLocks/>
          </p:cNvSpPr>
          <p:nvPr/>
        </p:nvSpPr>
        <p:spPr>
          <a:xfrm>
            <a:off x="869665" y="4823720"/>
            <a:ext cx="3648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da-DK" sz="1800" dirty="0">
                <a:solidFill>
                  <a:srgbClr val="222B31"/>
                </a:solidFill>
                <a:latin typeface="+mn-lt"/>
                <a:cs typeface="Hind"/>
                <a:sym typeface="Hind"/>
              </a:rPr>
              <a:t>Hjemmeside </a:t>
            </a:r>
            <a:r>
              <a:rPr lang="da-DK" sz="1800" dirty="0">
                <a:solidFill>
                  <a:srgbClr val="222B31"/>
                </a:solidFill>
                <a:latin typeface="+mn-lt"/>
                <a:cs typeface="Hind"/>
                <a:sym typeface="Hind"/>
                <a:hlinkClick r:id="rId7"/>
              </a:rPr>
              <a:t>https://teameffect.io/</a:t>
            </a:r>
            <a:r>
              <a:rPr lang="da-DK" sz="1800" dirty="0">
                <a:solidFill>
                  <a:srgbClr val="222B31"/>
                </a:solidFill>
                <a:latin typeface="+mn-lt"/>
                <a:cs typeface="Hind"/>
                <a:sym typeface="Hind"/>
              </a:rPr>
              <a:t> </a:t>
            </a:r>
            <a:endParaRPr lang="da-DK" sz="180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31A044E-5F51-4A7B-9C0C-B7A383DCD457}"/>
              </a:ext>
            </a:extLst>
          </p:cNvPr>
          <p:cNvSpPr txBox="1">
            <a:spLocks/>
          </p:cNvSpPr>
          <p:nvPr/>
        </p:nvSpPr>
        <p:spPr>
          <a:xfrm>
            <a:off x="7430677" y="4881375"/>
            <a:ext cx="4342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da-DK" sz="1800" b="0" i="0" dirty="0">
                <a:solidFill>
                  <a:srgbClr val="1155CC"/>
                </a:solidFill>
                <a:effectLst/>
                <a:latin typeface="+mn-lt"/>
                <a:hlinkClick r:id="rId8"/>
              </a:rPr>
              <a:t>Følg </a:t>
            </a:r>
            <a:r>
              <a:rPr lang="da-DK" sz="1800" dirty="0" err="1">
                <a:solidFill>
                  <a:srgbClr val="1155CC"/>
                </a:solidFill>
                <a:latin typeface="+mn-lt"/>
                <a:hlinkClick r:id="rId8"/>
              </a:rPr>
              <a:t>TeamEffect</a:t>
            </a:r>
            <a:r>
              <a:rPr lang="da-DK" sz="1800" b="0" i="0" dirty="0">
                <a:solidFill>
                  <a:srgbClr val="1155CC"/>
                </a:solidFill>
                <a:effectLst/>
                <a:latin typeface="+mn-lt"/>
                <a:hlinkClick r:id="rId8"/>
              </a:rPr>
              <a:t> på LinkedIn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+mn-lt"/>
              </a:rPr>
              <a:t> / </a:t>
            </a:r>
            <a:r>
              <a:rPr lang="da-DK" sz="1800" b="0" i="0" dirty="0">
                <a:solidFill>
                  <a:srgbClr val="1155CC"/>
                </a:solidFill>
                <a:effectLst/>
                <a:latin typeface="+mn-lt"/>
                <a:hlinkClick r:id="rId9"/>
              </a:rPr>
              <a:t>Facebook</a:t>
            </a:r>
            <a:endParaRPr lang="da-DK" dirty="0">
              <a:latin typeface="+mn-lt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B6EBF436-F919-42D8-B9F7-4E3145BB7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522" y="1401513"/>
            <a:ext cx="4071930" cy="365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77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>
            <a:spLocks noGrp="1"/>
          </p:cNvSpPr>
          <p:nvPr>
            <p:ph type="title"/>
          </p:nvPr>
        </p:nvSpPr>
        <p:spPr>
          <a:xfrm>
            <a:off x="415601" y="54338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000" b="1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Hvad er </a:t>
            </a:r>
            <a:r>
              <a:rPr lang="da-DK" sz="4000" b="1" dirty="0" err="1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FlowEffect</a:t>
            </a:r>
            <a:r>
              <a:rPr lang="da-DK" sz="4000" b="1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?</a:t>
            </a:r>
            <a:endParaRPr sz="4000" b="1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7"/>
          <p:cNvSpPr txBox="1">
            <a:spLocks noGrp="1"/>
          </p:cNvSpPr>
          <p:nvPr>
            <p:ph type="body" idx="1"/>
          </p:nvPr>
        </p:nvSpPr>
        <p:spPr>
          <a:xfrm>
            <a:off x="6832505" y="4941146"/>
            <a:ext cx="5142489" cy="11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0" fontAlgn="base">
              <a:buNone/>
            </a:pPr>
            <a:r>
              <a:rPr lang="da-DK" sz="2400" b="1" dirty="0">
                <a:solidFill>
                  <a:srgbClr val="1D2B33"/>
                </a:solidFill>
                <a:latin typeface="+mn-lt"/>
                <a:hlinkClick r:id="rId3"/>
              </a:rPr>
              <a:t>Artikel: På botilbud Feddet styrer pædagogerne selv opgaverne</a:t>
            </a:r>
            <a:endParaRPr lang="da-DK" sz="4000" dirty="0">
              <a:latin typeface="+mn-lt"/>
            </a:endParaRPr>
          </a:p>
        </p:txBody>
      </p:sp>
      <p:pic>
        <p:nvPicPr>
          <p:cNvPr id="1026" name="Picture 2" descr="medarbejdere bruger floweffect feddet">
            <a:hlinkClick r:id="rId3"/>
            <a:extLst>
              <a:ext uri="{FF2B5EF4-FFF2-40B4-BE49-F238E27FC236}">
                <a16:creationId xmlns:a16="http://schemas.microsoft.com/office/drawing/2014/main" id="{A3E5C9B5-3EE4-4EFD-AD6B-90A9ADB2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05" y="1306987"/>
            <a:ext cx="5142489" cy="34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22;p46">
            <a:extLst>
              <a:ext uri="{FF2B5EF4-FFF2-40B4-BE49-F238E27FC236}">
                <a16:creationId xmlns:a16="http://schemas.microsoft.com/office/drawing/2014/main" id="{8912E0D4-6B59-44BB-A144-93BFD0E9C78B}"/>
              </a:ext>
            </a:extLst>
          </p:cNvPr>
          <p:cNvSpPr txBox="1">
            <a:spLocks/>
          </p:cNvSpPr>
          <p:nvPr/>
        </p:nvSpPr>
        <p:spPr>
          <a:xfrm>
            <a:off x="415601" y="1532459"/>
            <a:ext cx="5680400" cy="42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147" indent="-285750">
              <a:lnSpc>
                <a:spcPct val="150000"/>
              </a:lnSpc>
            </a:pPr>
            <a:r>
              <a:rPr lang="da-DK" dirty="0" err="1">
                <a:solidFill>
                  <a:schemeClr val="tx1"/>
                </a:solidFill>
                <a:latin typeface="+mn-lt"/>
              </a:rPr>
              <a:t>FlowEffect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er et pædagogisk kalenderprogram, hvor medarbejderne selv fordeler og prioriterer de daglige opgaver. </a:t>
            </a:r>
          </a:p>
          <a:p>
            <a:pPr marL="438147" indent="-285750">
              <a:lnSpc>
                <a:spcPct val="150000"/>
              </a:lnSpc>
            </a:pPr>
            <a:r>
              <a:rPr lang="da-DK" dirty="0">
                <a:solidFill>
                  <a:schemeClr val="tx1"/>
                </a:solidFill>
                <a:latin typeface="+mn-lt"/>
              </a:rPr>
              <a:t>Med </a:t>
            </a:r>
            <a:r>
              <a:rPr lang="da-DK" dirty="0" err="1">
                <a:solidFill>
                  <a:schemeClr val="tx1"/>
                </a:solidFill>
                <a:latin typeface="+mn-lt"/>
              </a:rPr>
              <a:t>FlowEffect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vil man opleve:</a:t>
            </a:r>
          </a:p>
          <a:p>
            <a:pPr marL="952497" lvl="1" indent="-342900">
              <a:lnSpc>
                <a:spcPct val="150000"/>
              </a:lnSpc>
              <a:spcBef>
                <a:spcPts val="0"/>
              </a:spcBef>
              <a:buClrTx/>
              <a:buSzPct val="75000"/>
              <a:buFont typeface="Arial" panose="020B0604020202020204" pitchFamily="34" charset="0"/>
              <a:buChar char="○"/>
            </a:pPr>
            <a:r>
              <a:rPr lang="da-DK" sz="1800" dirty="0">
                <a:solidFill>
                  <a:schemeClr val="tx1"/>
                </a:solidFill>
                <a:latin typeface="+mn-lt"/>
              </a:rPr>
              <a:t>at få et bedre overblik over dagens opgaver.</a:t>
            </a:r>
          </a:p>
          <a:p>
            <a:pPr marL="952497" lvl="1" indent="-342900">
              <a:lnSpc>
                <a:spcPct val="150000"/>
              </a:lnSpc>
              <a:spcBef>
                <a:spcPts val="0"/>
              </a:spcBef>
              <a:buClrTx/>
              <a:buSzPct val="75000"/>
              <a:buFont typeface="Arial" panose="020B0604020202020204" pitchFamily="34" charset="0"/>
              <a:buChar char="○"/>
            </a:pPr>
            <a:r>
              <a:rPr lang="da-DK" sz="1800" dirty="0">
                <a:solidFill>
                  <a:schemeClr val="tx1"/>
                </a:solidFill>
                <a:latin typeface="+mn-lt"/>
              </a:rPr>
              <a:t>at få mulighed for at kunne samarbejde omkring opgaverne.</a:t>
            </a:r>
          </a:p>
          <a:p>
            <a:pPr marL="952497" lvl="1" indent="-342900">
              <a:lnSpc>
                <a:spcPct val="150000"/>
              </a:lnSpc>
              <a:spcBef>
                <a:spcPts val="0"/>
              </a:spcBef>
              <a:buClrTx/>
              <a:buSzPct val="75000"/>
              <a:buFont typeface="Arial" panose="020B0604020202020204" pitchFamily="34" charset="0"/>
              <a:buChar char="○"/>
            </a:pPr>
            <a:r>
              <a:rPr lang="da-DK" sz="1800" dirty="0">
                <a:solidFill>
                  <a:schemeClr val="tx1"/>
                </a:solidFill>
                <a:latin typeface="+mn-lt"/>
              </a:rPr>
              <a:t>at borgere får mere kontinuerlig støtte uanset medarbejder.</a:t>
            </a:r>
          </a:p>
          <a:p>
            <a:pPr marL="438147" indent="-285750">
              <a:lnSpc>
                <a:spcPct val="150000"/>
              </a:lnSpc>
            </a:pPr>
            <a:r>
              <a:rPr lang="da-DK" dirty="0" err="1">
                <a:solidFill>
                  <a:schemeClr val="tx1"/>
                </a:solidFill>
                <a:latin typeface="+mn-lt"/>
              </a:rPr>
              <a:t>FlowEffect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 er IKKE et dokumentationssystem.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8"/>
          <p:cNvSpPr txBox="1">
            <a:spLocks noGrp="1"/>
          </p:cNvSpPr>
          <p:nvPr>
            <p:ph type="title"/>
          </p:nvPr>
        </p:nvSpPr>
        <p:spPr>
          <a:xfrm>
            <a:off x="415600" y="394404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dirty="0" err="1">
                <a:solidFill>
                  <a:schemeClr val="bg2"/>
                </a:solidFill>
                <a:latin typeface="+mn-lt"/>
                <a:ea typeface="Arial"/>
                <a:cs typeface="Arial"/>
                <a:sym typeface="Arial"/>
              </a:rPr>
              <a:t>FlowEffect</a:t>
            </a:r>
            <a:r>
              <a:rPr lang="da-DK" sz="4400" dirty="0">
                <a:solidFill>
                  <a:schemeClr val="bg2"/>
                </a:solidFill>
                <a:latin typeface="+mn-lt"/>
                <a:ea typeface="Arial"/>
                <a:cs typeface="Arial"/>
                <a:sym typeface="Arial"/>
              </a:rPr>
              <a:t> hos os…</a:t>
            </a:r>
            <a:endParaRPr sz="4400" dirty="0">
              <a:solidFill>
                <a:schemeClr val="bg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8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</a:pPr>
            <a:r>
              <a:rPr lang="da-DK" sz="3200" dirty="0"/>
              <a:t>   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</a:pPr>
            <a:r>
              <a:rPr lang="da-DK" sz="4800" b="1" dirty="0">
                <a:solidFill>
                  <a:schemeClr val="dk1"/>
                </a:solidFill>
                <a:latin typeface="+mn-lt"/>
              </a:rPr>
              <a:t>Hvorfor vil vi bruge </a:t>
            </a:r>
            <a:r>
              <a:rPr lang="da-DK" sz="4800" b="1" dirty="0" err="1">
                <a:solidFill>
                  <a:schemeClr val="dk1"/>
                </a:solidFill>
                <a:latin typeface="+mn-lt"/>
              </a:rPr>
              <a:t>FlowEffect</a:t>
            </a:r>
            <a:r>
              <a:rPr lang="da-DK" sz="4800" b="1" dirty="0">
                <a:solidFill>
                  <a:schemeClr val="dk1"/>
                </a:solidFill>
                <a:latin typeface="+mn-lt"/>
              </a:rPr>
              <a:t>?</a:t>
            </a:r>
            <a:endParaRPr sz="3200" b="1" dirty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</a:pPr>
            <a:r>
              <a:rPr lang="da-DK" sz="3200" dirty="0">
                <a:solidFill>
                  <a:srgbClr val="000000"/>
                </a:solidFill>
              </a:rPr>
              <a:t> </a:t>
            </a:r>
            <a:endParaRPr sz="32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</a:pPr>
            <a:endParaRPr dirty="0"/>
          </a:p>
        </p:txBody>
      </p:sp>
      <p:sp>
        <p:nvSpPr>
          <p:cNvPr id="7" name="Google Shape;241;p48">
            <a:extLst>
              <a:ext uri="{FF2B5EF4-FFF2-40B4-BE49-F238E27FC236}">
                <a16:creationId xmlns:a16="http://schemas.microsoft.com/office/drawing/2014/main" id="{54C174FA-4FBD-48E2-B03F-D472DAAB6898}"/>
              </a:ext>
            </a:extLst>
          </p:cNvPr>
          <p:cNvSpPr txBox="1">
            <a:spLocks/>
          </p:cNvSpPr>
          <p:nvPr/>
        </p:nvSpPr>
        <p:spPr>
          <a:xfrm rot="20449633">
            <a:off x="528126" y="4157098"/>
            <a:ext cx="29739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3200" i="1" dirty="0">
                <a:solidFill>
                  <a:schemeClr val="tx1"/>
                </a:solidFill>
                <a:latin typeface="+mn-lt"/>
              </a:rPr>
              <a:t>Kontinuitet</a:t>
            </a:r>
          </a:p>
        </p:txBody>
      </p:sp>
      <p:sp>
        <p:nvSpPr>
          <p:cNvPr id="8" name="Google Shape;241;p48">
            <a:extLst>
              <a:ext uri="{FF2B5EF4-FFF2-40B4-BE49-F238E27FC236}">
                <a16:creationId xmlns:a16="http://schemas.microsoft.com/office/drawing/2014/main" id="{9D0921DA-FC25-4B50-A99C-EE40BA344977}"/>
              </a:ext>
            </a:extLst>
          </p:cNvPr>
          <p:cNvSpPr txBox="1">
            <a:spLocks/>
          </p:cNvSpPr>
          <p:nvPr/>
        </p:nvSpPr>
        <p:spPr>
          <a:xfrm rot="20806479">
            <a:off x="528127" y="1751024"/>
            <a:ext cx="29739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3200" i="1" dirty="0">
                <a:solidFill>
                  <a:schemeClr val="tx1"/>
                </a:solidFill>
                <a:latin typeface="+mn-lt"/>
              </a:rPr>
              <a:t>Samarbejde</a:t>
            </a:r>
          </a:p>
        </p:txBody>
      </p:sp>
      <p:sp>
        <p:nvSpPr>
          <p:cNvPr id="9" name="Google Shape;241;p48">
            <a:extLst>
              <a:ext uri="{FF2B5EF4-FFF2-40B4-BE49-F238E27FC236}">
                <a16:creationId xmlns:a16="http://schemas.microsoft.com/office/drawing/2014/main" id="{1AD2E78D-B110-418D-B574-301150C63627}"/>
              </a:ext>
            </a:extLst>
          </p:cNvPr>
          <p:cNvSpPr txBox="1">
            <a:spLocks/>
          </p:cNvSpPr>
          <p:nvPr/>
        </p:nvSpPr>
        <p:spPr>
          <a:xfrm>
            <a:off x="3763305" y="1955277"/>
            <a:ext cx="29739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3200" i="1" dirty="0">
                <a:solidFill>
                  <a:schemeClr val="tx1"/>
                </a:solidFill>
                <a:latin typeface="+mn-lt"/>
              </a:rPr>
              <a:t>Kvalitet</a:t>
            </a:r>
          </a:p>
        </p:txBody>
      </p:sp>
      <p:sp>
        <p:nvSpPr>
          <p:cNvPr id="10" name="Google Shape;241;p48">
            <a:extLst>
              <a:ext uri="{FF2B5EF4-FFF2-40B4-BE49-F238E27FC236}">
                <a16:creationId xmlns:a16="http://schemas.microsoft.com/office/drawing/2014/main" id="{AA031855-4D61-4C45-BA1D-0AEB7A0960C5}"/>
              </a:ext>
            </a:extLst>
          </p:cNvPr>
          <p:cNvSpPr txBox="1">
            <a:spLocks/>
          </p:cNvSpPr>
          <p:nvPr/>
        </p:nvSpPr>
        <p:spPr>
          <a:xfrm rot="555473">
            <a:off x="8622478" y="2042170"/>
            <a:ext cx="373286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3200" i="1" dirty="0">
                <a:solidFill>
                  <a:schemeClr val="tx1"/>
                </a:solidFill>
                <a:latin typeface="+mn-lt"/>
              </a:rPr>
              <a:t>Faglig sparring</a:t>
            </a:r>
          </a:p>
        </p:txBody>
      </p:sp>
      <p:sp>
        <p:nvSpPr>
          <p:cNvPr id="11" name="Google Shape;241;p48">
            <a:extLst>
              <a:ext uri="{FF2B5EF4-FFF2-40B4-BE49-F238E27FC236}">
                <a16:creationId xmlns:a16="http://schemas.microsoft.com/office/drawing/2014/main" id="{785CCBF7-ED1B-403C-B894-76F0034B6150}"/>
              </a:ext>
            </a:extLst>
          </p:cNvPr>
          <p:cNvSpPr txBox="1">
            <a:spLocks/>
          </p:cNvSpPr>
          <p:nvPr/>
        </p:nvSpPr>
        <p:spPr>
          <a:xfrm>
            <a:off x="5803195" y="3967951"/>
            <a:ext cx="342658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3200" i="1" dirty="0">
                <a:solidFill>
                  <a:schemeClr val="tx1"/>
                </a:solidFill>
                <a:latin typeface="+mn-lt"/>
              </a:rPr>
              <a:t>Arbejdsmiljø</a:t>
            </a:r>
          </a:p>
        </p:txBody>
      </p:sp>
      <p:sp>
        <p:nvSpPr>
          <p:cNvPr id="12" name="Google Shape;241;p48">
            <a:extLst>
              <a:ext uri="{FF2B5EF4-FFF2-40B4-BE49-F238E27FC236}">
                <a16:creationId xmlns:a16="http://schemas.microsoft.com/office/drawing/2014/main" id="{21DE42BB-04D9-4440-A9CC-167B6BC4BBAE}"/>
              </a:ext>
            </a:extLst>
          </p:cNvPr>
          <p:cNvSpPr txBox="1">
            <a:spLocks/>
          </p:cNvSpPr>
          <p:nvPr/>
        </p:nvSpPr>
        <p:spPr>
          <a:xfrm rot="21194982">
            <a:off x="8455327" y="4326599"/>
            <a:ext cx="370463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3200" i="1" dirty="0">
                <a:solidFill>
                  <a:schemeClr val="tx1"/>
                </a:solidFill>
                <a:latin typeface="+mn-lt"/>
              </a:rPr>
              <a:t>Eksterne samarbejdspartnere</a:t>
            </a:r>
          </a:p>
        </p:txBody>
      </p:sp>
      <p:sp>
        <p:nvSpPr>
          <p:cNvPr id="13" name="Google Shape;241;p48">
            <a:extLst>
              <a:ext uri="{FF2B5EF4-FFF2-40B4-BE49-F238E27FC236}">
                <a16:creationId xmlns:a16="http://schemas.microsoft.com/office/drawing/2014/main" id="{92709216-6989-4AF4-8FB0-E44B6FA0B2C0}"/>
              </a:ext>
            </a:extLst>
          </p:cNvPr>
          <p:cNvSpPr txBox="1">
            <a:spLocks/>
          </p:cNvSpPr>
          <p:nvPr/>
        </p:nvSpPr>
        <p:spPr>
          <a:xfrm>
            <a:off x="6430164" y="1506465"/>
            <a:ext cx="29739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3200" i="1" dirty="0">
                <a:solidFill>
                  <a:schemeClr val="tx1"/>
                </a:solidFill>
                <a:latin typeface="+mn-lt"/>
              </a:rPr>
              <a:t>Overblik</a:t>
            </a:r>
          </a:p>
        </p:txBody>
      </p:sp>
      <p:sp>
        <p:nvSpPr>
          <p:cNvPr id="14" name="Google Shape;241;p48">
            <a:extLst>
              <a:ext uri="{FF2B5EF4-FFF2-40B4-BE49-F238E27FC236}">
                <a16:creationId xmlns:a16="http://schemas.microsoft.com/office/drawing/2014/main" id="{8406E605-A876-4939-AF6D-29B5D6976A71}"/>
              </a:ext>
            </a:extLst>
          </p:cNvPr>
          <p:cNvSpPr txBox="1">
            <a:spLocks/>
          </p:cNvSpPr>
          <p:nvPr/>
        </p:nvSpPr>
        <p:spPr>
          <a:xfrm>
            <a:off x="3104956" y="4708399"/>
            <a:ext cx="342658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3200" i="1" dirty="0">
                <a:solidFill>
                  <a:schemeClr val="tx1"/>
                </a:solidFill>
                <a:latin typeface="+mn-lt"/>
              </a:rPr>
              <a:t>Effektivitet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92A6D-ED97-4BCC-BBD0-DF63858E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>
                <a:solidFill>
                  <a:schemeClr val="tx1"/>
                </a:solidFill>
                <a:latin typeface="+mn-lt"/>
              </a:rPr>
              <a:t>Opgaver </a:t>
            </a:r>
            <a:r>
              <a:rPr lang="da-DK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n" sz="3600" b="1" dirty="0">
                <a:solidFill>
                  <a:schemeClr val="tx1"/>
                </a:solidFill>
                <a:latin typeface="+mn-lt"/>
              </a:rPr>
              <a:t> FlowEffect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3" name="Google Shape;222;p46">
            <a:extLst>
              <a:ext uri="{FF2B5EF4-FFF2-40B4-BE49-F238E27FC236}">
                <a16:creationId xmlns:a16="http://schemas.microsoft.com/office/drawing/2014/main" id="{89B3CEA9-38C2-7219-CB8B-77774506723A}"/>
              </a:ext>
            </a:extLst>
          </p:cNvPr>
          <p:cNvSpPr txBox="1">
            <a:spLocks/>
          </p:cNvSpPr>
          <p:nvPr/>
        </p:nvSpPr>
        <p:spPr>
          <a:xfrm>
            <a:off x="415600" y="1356967"/>
            <a:ext cx="5126182" cy="42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147" indent="-285750">
              <a:lnSpc>
                <a:spcPct val="100000"/>
              </a:lnSpc>
            </a:pPr>
            <a:r>
              <a:rPr lang="da-DK" dirty="0">
                <a:solidFill>
                  <a:srgbClr val="000000"/>
                </a:solidFill>
                <a:latin typeface="+mn-lt"/>
              </a:rPr>
              <a:t>Opgaver indeholder:</a:t>
            </a:r>
          </a:p>
          <a:p>
            <a:pPr marL="895347" lvl="1" indent="-285750">
              <a:lnSpc>
                <a:spcPct val="100000"/>
              </a:lnSpc>
              <a:spcBef>
                <a:spcPts val="0"/>
              </a:spcBef>
            </a:pPr>
            <a:r>
              <a:rPr lang="da-DK" sz="1800" dirty="0">
                <a:solidFill>
                  <a:srgbClr val="000000"/>
                </a:solidFill>
                <a:latin typeface="+mn-lt"/>
              </a:rPr>
              <a:t>Medarbejder (kan både være individuelle og fælles)</a:t>
            </a:r>
          </a:p>
          <a:p>
            <a:pPr marL="895347" lvl="1" indent="-285750">
              <a:lnSpc>
                <a:spcPct val="100000"/>
              </a:lnSpc>
              <a:spcBef>
                <a:spcPts val="0"/>
              </a:spcBef>
            </a:pPr>
            <a:r>
              <a:rPr lang="da-DK" sz="1800" dirty="0">
                <a:solidFill>
                  <a:srgbClr val="000000"/>
                </a:solidFill>
                <a:latin typeface="+mn-lt"/>
              </a:rPr>
              <a:t>Borger</a:t>
            </a:r>
          </a:p>
          <a:p>
            <a:pPr marL="895347" lvl="1" indent="-285750">
              <a:lnSpc>
                <a:spcPct val="100000"/>
              </a:lnSpc>
              <a:spcBef>
                <a:spcPts val="0"/>
              </a:spcBef>
            </a:pPr>
            <a:r>
              <a:rPr lang="da-DK" sz="1800" dirty="0">
                <a:solidFill>
                  <a:srgbClr val="000000"/>
                </a:solidFill>
                <a:latin typeface="+mn-lt"/>
              </a:rPr>
              <a:t>Tidspunkt for start og slut</a:t>
            </a:r>
          </a:p>
          <a:p>
            <a:pPr marL="895347" lvl="1" indent="-285750">
              <a:lnSpc>
                <a:spcPct val="100000"/>
              </a:lnSpc>
              <a:spcBef>
                <a:spcPts val="0"/>
              </a:spcBef>
            </a:pPr>
            <a:r>
              <a:rPr lang="da-DK" sz="1800" dirty="0">
                <a:solidFill>
                  <a:srgbClr val="000000"/>
                </a:solidFill>
                <a:latin typeface="+mn-lt"/>
              </a:rPr>
              <a:t>Opgavebeskrivelse</a:t>
            </a:r>
          </a:p>
          <a:p>
            <a:pPr marL="438147" indent="-285750">
              <a:lnSpc>
                <a:spcPct val="100000"/>
              </a:lnSpc>
            </a:pPr>
            <a:r>
              <a:rPr lang="da-DK" b="0" i="0" dirty="0">
                <a:solidFill>
                  <a:srgbClr val="000000"/>
                </a:solidFill>
                <a:effectLst/>
                <a:latin typeface="+mn-lt"/>
              </a:rPr>
              <a:t>Medarbejdere kan selv lægge opgaver ind i </a:t>
            </a:r>
            <a:r>
              <a:rPr lang="da-DK" b="0" i="0" dirty="0" err="1">
                <a:solidFill>
                  <a:srgbClr val="000000"/>
                </a:solidFill>
                <a:effectLst/>
                <a:latin typeface="+mn-lt"/>
              </a:rPr>
              <a:t>FlowEffect</a:t>
            </a:r>
            <a:r>
              <a:rPr lang="da-DK" b="0" i="0" dirty="0">
                <a:solidFill>
                  <a:srgbClr val="000000"/>
                </a:solidFill>
                <a:effectLst/>
                <a:latin typeface="+mn-lt"/>
              </a:rPr>
              <a:t>. Administratorer opdaterer borgere og bestillinger/udviklingsplaner.</a:t>
            </a:r>
          </a:p>
          <a:p>
            <a:pPr marL="438147" indent="-285750">
              <a:lnSpc>
                <a:spcPct val="100000"/>
              </a:lnSpc>
            </a:pPr>
            <a:r>
              <a:rPr lang="da-DK" dirty="0">
                <a:solidFill>
                  <a:srgbClr val="000000"/>
                </a:solidFill>
                <a:latin typeface="+mn-lt"/>
              </a:rPr>
              <a:t>Hvilke opgaver er relevante (i </a:t>
            </a:r>
            <a:r>
              <a:rPr lang="da-DK" dirty="0" err="1">
                <a:solidFill>
                  <a:srgbClr val="000000"/>
                </a:solidFill>
                <a:latin typeface="+mn-lt"/>
              </a:rPr>
              <a:t>FlowEffect</a:t>
            </a:r>
            <a:r>
              <a:rPr lang="da-DK" dirty="0">
                <a:solidFill>
                  <a:srgbClr val="000000"/>
                </a:solidFill>
                <a:latin typeface="+mn-lt"/>
              </a:rPr>
              <a:t>) hos os?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99E32C9-FF0B-3692-1033-03DD4C505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8" t="14218" r="60795" b="50003"/>
          <a:stretch/>
        </p:blipFill>
        <p:spPr>
          <a:xfrm>
            <a:off x="7600335" y="310435"/>
            <a:ext cx="4260868" cy="292219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57F4A5DC-5EFA-2ACA-BB31-BCF60FB5B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17641"/>
              </p:ext>
            </p:extLst>
          </p:nvPr>
        </p:nvGraphicFramePr>
        <p:xfrm>
          <a:off x="5975928" y="3431309"/>
          <a:ext cx="5126182" cy="32695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26182">
                  <a:extLst>
                    <a:ext uri="{9D8B030D-6E8A-4147-A177-3AD203B41FA5}">
                      <a16:colId xmlns:a16="http://schemas.microsoft.com/office/drawing/2014/main" val="2933328489"/>
                    </a:ext>
                  </a:extLst>
                </a:gridCol>
              </a:tblGrid>
              <a:tr h="341690">
                <a:tc>
                  <a:txBody>
                    <a:bodyPr/>
                    <a:lstStyle/>
                    <a:p>
                      <a:r>
                        <a:rPr lang="da-DK" sz="18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Typer af opgaver</a:t>
                      </a:r>
                      <a:endParaRPr lang="da-DK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FF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1906"/>
                  </a:ext>
                </a:extLst>
              </a:tr>
              <a:tr h="290377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Pædagogiske opgaver (udvikling)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Dækker alle opgaver med beboeren.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Eksempel: </a:t>
                      </a:r>
                      <a:r>
                        <a:rPr lang="da-DK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Udviklingssamtaler.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8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Organisatoriske opgaver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Dækker over organisatoriske to-dos.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Eksempel: </a:t>
                      </a:r>
                      <a:r>
                        <a:rPr lang="da-DK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Rengøring, skift vinterdæk, etc.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DK" sz="18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Påmindelsesopgaver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8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Eksempel: </a:t>
                      </a:r>
                      <a:r>
                        <a:rPr lang="da-DK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Sagsbehandler kommer torsdag kl. 10:00.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77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1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92A6D-ED97-4BCC-BBD0-DF63858E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>
                <a:solidFill>
                  <a:schemeClr val="tx1"/>
                </a:solidFill>
                <a:latin typeface="+mn-lt"/>
              </a:rPr>
              <a:t>Opgavebeskrivelser </a:t>
            </a:r>
            <a:r>
              <a:rPr lang="da-DK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n" sz="3600" b="1" dirty="0">
                <a:solidFill>
                  <a:schemeClr val="tx1"/>
                </a:solidFill>
                <a:latin typeface="+mn-lt"/>
              </a:rPr>
              <a:t> FlowEffect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3" name="Google Shape;222;p46">
            <a:extLst>
              <a:ext uri="{FF2B5EF4-FFF2-40B4-BE49-F238E27FC236}">
                <a16:creationId xmlns:a16="http://schemas.microsoft.com/office/drawing/2014/main" id="{89B3CEA9-38C2-7219-CB8B-77774506723A}"/>
              </a:ext>
            </a:extLst>
          </p:cNvPr>
          <p:cNvSpPr txBox="1">
            <a:spLocks/>
          </p:cNvSpPr>
          <p:nvPr/>
        </p:nvSpPr>
        <p:spPr>
          <a:xfrm>
            <a:off x="415599" y="1356967"/>
            <a:ext cx="4864323" cy="42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147" indent="-285750">
              <a:lnSpc>
                <a:spcPct val="100000"/>
              </a:lnSpc>
            </a:pPr>
            <a:r>
              <a:rPr lang="da-DK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Det er vigtigt at have gode opgavebeskrivelser i </a:t>
            </a:r>
            <a:r>
              <a:rPr lang="da-DK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FlowEffect</a:t>
            </a:r>
            <a:r>
              <a:rPr lang="da-DK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, da det medvirker til, at borger oplever en kontinuerlig opgaveløsning uanset medarbejderen. </a:t>
            </a:r>
          </a:p>
          <a:p>
            <a:pPr marL="438147" indent="-285750">
              <a:lnSpc>
                <a:spcPct val="100000"/>
              </a:lnSpc>
            </a:pPr>
            <a:r>
              <a:rPr lang="da-DK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Beskrivelsen skal være kort og let forståelig, så en ny kollega/vikar let kan tage over. </a:t>
            </a:r>
          </a:p>
          <a:p>
            <a:pPr marL="438147" indent="-285750">
              <a:lnSpc>
                <a:spcPct val="100000"/>
              </a:lnSpc>
            </a:pPr>
            <a:endParaRPr lang="da-DK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438147" indent="-285750">
              <a:lnSpc>
                <a:spcPct val="100000"/>
              </a:lnSpc>
            </a:pPr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Den gode opgavebeskrivelse:</a:t>
            </a:r>
            <a:endParaRPr lang="da-DK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a-DK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Gør opgavebeskrivelsen handlings-orienteret og start med et udsagnsord: Kør, book, hjælp, skriv, køb, beslut  osv.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a-DK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Opgavebeskrivelse skal være tydelige omkring</a:t>
            </a:r>
            <a:r>
              <a:rPr lang="da-DK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h</a:t>
            </a:r>
            <a:r>
              <a:rPr lang="da-DK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vad borger og medarbejder skal  gøre?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a-DK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Fakta: Hvem, hvornår og hvor længe?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19537B7-F1DF-35A3-BDBA-D7320600C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032" y="3575388"/>
            <a:ext cx="3439205" cy="2994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25EE741-CAAA-C3E4-BCEB-D7F7FC04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265" y="173336"/>
            <a:ext cx="3661098" cy="3310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287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92A6D-ED97-4BCC-BBD0-DF63858E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>
                <a:solidFill>
                  <a:schemeClr val="tx1"/>
                </a:solidFill>
                <a:latin typeface="+mn-lt"/>
              </a:rPr>
              <a:t>Sådan fungerer FlowEffect (kort fortalt)</a:t>
            </a:r>
            <a:endParaRPr lang="da-DK" sz="3600" dirty="0">
              <a:solidFill>
                <a:schemeClr val="tx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8F16862-17B4-4897-8606-397D1190E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88" y="1479382"/>
            <a:ext cx="8145024" cy="44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3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92A6D-ED97-4BCC-BBD0-DF63858E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>
                <a:solidFill>
                  <a:schemeClr val="tx1"/>
                </a:solidFill>
                <a:latin typeface="+mn-lt"/>
              </a:rPr>
              <a:t>Sådan fungerer FlowEffect-boardet</a:t>
            </a:r>
            <a:endParaRPr lang="da-DK" sz="3600" dirty="0">
              <a:solidFill>
                <a:schemeClr val="tx1"/>
              </a:solidFill>
            </a:endParaRPr>
          </a:p>
        </p:txBody>
      </p:sp>
      <p:sp>
        <p:nvSpPr>
          <p:cNvPr id="6" name="Google Shape;222;p46">
            <a:extLst>
              <a:ext uri="{FF2B5EF4-FFF2-40B4-BE49-F238E27FC236}">
                <a16:creationId xmlns:a16="http://schemas.microsoft.com/office/drawing/2014/main" id="{61D682D4-7363-407A-B423-6E8E355BF37D}"/>
              </a:ext>
            </a:extLst>
          </p:cNvPr>
          <p:cNvSpPr txBox="1">
            <a:spLocks/>
          </p:cNvSpPr>
          <p:nvPr/>
        </p:nvSpPr>
        <p:spPr>
          <a:xfrm>
            <a:off x="349612" y="1461180"/>
            <a:ext cx="4171740" cy="42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Dette er et eksempel på et </a:t>
            </a:r>
            <a:r>
              <a:rPr lang="da-DK" b="0" i="0" dirty="0" err="1">
                <a:solidFill>
                  <a:schemeClr val="tx1"/>
                </a:solidFill>
                <a:effectLst/>
                <a:latin typeface="+mn-lt"/>
              </a:rPr>
              <a:t>FlowEffect</a:t>
            </a: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 board med opgaver for seks borgere på et botilbud. Fra boardet får man adgang til alle funktioner i </a:t>
            </a:r>
            <a:r>
              <a:rPr lang="da-DK" b="0" i="0" dirty="0" err="1">
                <a:solidFill>
                  <a:schemeClr val="tx1"/>
                </a:solidFill>
                <a:effectLst/>
                <a:latin typeface="+mn-lt"/>
              </a:rPr>
              <a:t>FlowEffect</a:t>
            </a: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>
              <a:buClrTx/>
            </a:pP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Grønne opgaver er løst. </a:t>
            </a:r>
          </a:p>
          <a:p>
            <a:pPr>
              <a:buClrTx/>
            </a:pP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Grå opgaver er ikke startet endnu/i proces. </a:t>
            </a:r>
          </a:p>
          <a:p>
            <a:pPr>
              <a:buClrTx/>
            </a:pP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Røde opgaver er uløste</a:t>
            </a:r>
            <a:r>
              <a:rPr lang="da-DK" dirty="0">
                <a:solidFill>
                  <a:schemeClr val="tx1"/>
                </a:solidFill>
                <a:latin typeface="+mn-lt"/>
              </a:rPr>
              <a:t>/overskredne opgaver</a:t>
            </a: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endParaRPr lang="da-DK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Øverst i højre hjørne indstilles vagtvisning efter fx 8, 12 eller 24 timers vagt. Den stiplede linje viser det aktuelle tidspunkt. Det er muligt at skifte mellem borger- og medarbejdervisning for dagens opgaver. </a:t>
            </a:r>
            <a:endParaRPr lang="da-DK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Google Shape;222;p46">
            <a:extLst>
              <a:ext uri="{FF2B5EF4-FFF2-40B4-BE49-F238E27FC236}">
                <a16:creationId xmlns:a16="http://schemas.microsoft.com/office/drawing/2014/main" id="{A2DEDB0C-D9D5-443E-A68F-CD2203B0DBC9}"/>
              </a:ext>
            </a:extLst>
          </p:cNvPr>
          <p:cNvSpPr txBox="1">
            <a:spLocks/>
          </p:cNvSpPr>
          <p:nvPr/>
        </p:nvSpPr>
        <p:spPr>
          <a:xfrm>
            <a:off x="4521351" y="5818873"/>
            <a:ext cx="7519923" cy="82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da-DK" sz="1400" b="0" i="1" dirty="0" err="1">
                <a:solidFill>
                  <a:srgbClr val="000000"/>
                </a:solidFill>
                <a:effectLst/>
                <a:latin typeface="+mn-lt"/>
              </a:rPr>
              <a:t>FlowEffect</a:t>
            </a:r>
            <a:r>
              <a:rPr lang="da-DK" sz="1400" b="0" i="1" dirty="0">
                <a:solidFill>
                  <a:srgbClr val="000000"/>
                </a:solidFill>
                <a:effectLst/>
                <a:latin typeface="+mn-lt"/>
              </a:rPr>
              <a:t> boardet fungerer bedst på større skærme fx touch-storskærm eller computer.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CE0B62A-332F-D34C-CC5B-5C2A616B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895" y="1461180"/>
            <a:ext cx="7388341" cy="42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5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92A6D-ED97-4BCC-BBD0-DF63858E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>
                <a:solidFill>
                  <a:schemeClr val="tx1"/>
                </a:solidFill>
                <a:latin typeface="+mn-lt"/>
              </a:rPr>
              <a:t>Sådan fungerer FlowEffect-boardet</a:t>
            </a:r>
            <a:endParaRPr lang="da-DK" sz="3600" dirty="0">
              <a:solidFill>
                <a:schemeClr val="tx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B4DDEDC-7BA6-95E9-9AB9-38DAE8A53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4" y="1766630"/>
            <a:ext cx="7303019" cy="375083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Google Shape;222;p46">
            <a:extLst>
              <a:ext uri="{FF2B5EF4-FFF2-40B4-BE49-F238E27FC236}">
                <a16:creationId xmlns:a16="http://schemas.microsoft.com/office/drawing/2014/main" id="{802D89B3-8063-9F53-B1E3-02F934541345}"/>
              </a:ext>
            </a:extLst>
          </p:cNvPr>
          <p:cNvSpPr txBox="1">
            <a:spLocks/>
          </p:cNvSpPr>
          <p:nvPr/>
        </p:nvSpPr>
        <p:spPr>
          <a:xfrm>
            <a:off x="349612" y="1461180"/>
            <a:ext cx="4171740" cy="42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Dette er et eksempel på et </a:t>
            </a:r>
            <a:r>
              <a:rPr lang="da-DK" b="0" i="0" dirty="0" err="1">
                <a:solidFill>
                  <a:schemeClr val="tx1"/>
                </a:solidFill>
                <a:effectLst/>
                <a:latin typeface="+mn-lt"/>
              </a:rPr>
              <a:t>FlowEffect</a:t>
            </a:r>
            <a:r>
              <a:rPr lang="da-DK" b="0" i="0" dirty="0">
                <a:solidFill>
                  <a:schemeClr val="tx1"/>
                </a:solidFill>
                <a:effectLst/>
                <a:latin typeface="+mn-lt"/>
              </a:rPr>
              <a:t> board med opgaver for fire medarbejdere (medarbejdervisning).</a:t>
            </a:r>
            <a:endParaRPr lang="da-DK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572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Brugerdefineret 2">
      <a:majorFont>
        <a:latin typeface="Gotha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1082</Words>
  <Application>Microsoft Office PowerPoint</Application>
  <PresentationFormat>Widescreen</PresentationFormat>
  <Paragraphs>118</Paragraphs>
  <Slides>20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20</vt:i4>
      </vt:variant>
    </vt:vector>
  </HeadingPairs>
  <TitlesOfParts>
    <vt:vector size="27" baseType="lpstr">
      <vt:lpstr>Amatic SC</vt:lpstr>
      <vt:lpstr>Calibri</vt:lpstr>
      <vt:lpstr>Arial</vt:lpstr>
      <vt:lpstr>Source Code Pro</vt:lpstr>
      <vt:lpstr>Calibri Light</vt:lpstr>
      <vt:lpstr>Simple Light</vt:lpstr>
      <vt:lpstr>Office-tema</vt:lpstr>
      <vt:lpstr>Opstart med FlowEffect</vt:lpstr>
      <vt:lpstr>Plan for i dag</vt:lpstr>
      <vt:lpstr>Hvad er FlowEffect?</vt:lpstr>
      <vt:lpstr>FlowEffect hos os…</vt:lpstr>
      <vt:lpstr>Opgaver i FlowEffect</vt:lpstr>
      <vt:lpstr>Opgavebeskrivelser i FlowEffect</vt:lpstr>
      <vt:lpstr>Sådan fungerer FlowEffect (kort fortalt)</vt:lpstr>
      <vt:lpstr>Sådan fungerer FlowEffect-boardet</vt:lpstr>
      <vt:lpstr>Sådan fungerer FlowEffect-boardet</vt:lpstr>
      <vt:lpstr>Opsætning: Opret borgere og udviklingsplaner</vt:lpstr>
      <vt:lpstr>Opsætning: Opret opgaver og beskrivelser</vt:lpstr>
      <vt:lpstr>Brug af FlowEffect: Tjek ind/ud</vt:lpstr>
      <vt:lpstr>Brug af FlowEffect: Flyt rundt på opgaver</vt:lpstr>
      <vt:lpstr>Brug af FlowEffect: Borger ugeplaner</vt:lpstr>
      <vt:lpstr>Sikkerhed</vt:lpstr>
      <vt:lpstr>Kom godt i gang: Seks gode råd</vt:lpstr>
      <vt:lpstr>Inspirationsbrochure</vt:lpstr>
      <vt:lpstr>FlowEffect - jeres tanker?</vt:lpstr>
      <vt:lpstr>Lad os komme i gang</vt:lpstr>
      <vt:lpstr>Læs mere om TeamEffect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Opstart med TeamEffect</dc:title>
  <dc:creator>Jeppe Mosborg</dc:creator>
  <cp:lastModifiedBy>Jeppe Mosborg</cp:lastModifiedBy>
  <cp:revision>20</cp:revision>
  <dcterms:modified xsi:type="dcterms:W3CDTF">2024-04-05T11:09:08Z</dcterms:modified>
</cp:coreProperties>
</file>