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  <p:sldMasterId id="2147483691" r:id="rId3"/>
    <p:sldMasterId id="2147483693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90" r:id="rId10"/>
    <p:sldId id="262" r:id="rId11"/>
    <p:sldId id="263" r:id="rId12"/>
    <p:sldId id="264" r:id="rId13"/>
    <p:sldId id="289" r:id="rId14"/>
    <p:sldId id="287" r:id="rId15"/>
    <p:sldId id="266" r:id="rId16"/>
    <p:sldId id="281" r:id="rId17"/>
  </p:sldIdLst>
  <p:sldSz cx="12192000" cy="6858000"/>
  <p:notesSz cx="6858000" cy="9144000"/>
  <p:embeddedFontLst>
    <p:embeddedFont>
      <p:font typeface="Amatic SC" panose="00000500000000000000" pitchFamily="2" charset="-79"/>
      <p:regular r:id="rId19"/>
      <p:bold r:id="rId20"/>
    </p:embeddedFont>
    <p:embeddedFont>
      <p:font typeface="Source Code Pro" panose="020B0509030403020204" pitchFamily="49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2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733"/>
  </p:normalViewPr>
  <p:slideViewPr>
    <p:cSldViewPr snapToGrid="0">
      <p:cViewPr varScale="1">
        <p:scale>
          <a:sx n="78" d="100"/>
          <a:sy n="78" d="100"/>
        </p:scale>
        <p:origin x="10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a-DK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1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907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112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76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6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10666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800" cy="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None/>
              <a:defRPr sz="2800" b="1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3737000" y="1070000"/>
            <a:ext cx="4718000" cy="471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6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2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2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●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urce Code Pro"/>
              <a:buChar char="○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200"/>
              <a:buFont typeface="Source Code Pro"/>
              <a:buChar char="■"/>
              <a:defRPr sz="16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title"/>
          </p:nvPr>
        </p:nvSpPr>
        <p:spPr>
          <a:xfrm>
            <a:off x="406400" y="412467"/>
            <a:ext cx="11383600" cy="9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5333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8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42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7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subTitle" idx="1"/>
          </p:nvPr>
        </p:nvSpPr>
        <p:spPr>
          <a:xfrm>
            <a:off x="354000" y="3793629"/>
            <a:ext cx="53936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None/>
              <a:defRPr sz="2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sz="2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matic SC"/>
              <a:buNone/>
              <a:defRPr sz="3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>
            <a:spLocks noGrp="1"/>
          </p:cNvSpPr>
          <p:nvPr>
            <p:ph type="title"/>
          </p:nvPr>
        </p:nvSpPr>
        <p:spPr>
          <a:xfrm>
            <a:off x="415600" y="1653700"/>
            <a:ext cx="113608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matic SC"/>
              <a:buNone/>
              <a:defRPr sz="16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1"/>
          </p:nvPr>
        </p:nvSpPr>
        <p:spPr>
          <a:xfrm>
            <a:off x="415600" y="44061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  <a:defRPr sz="24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●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Code Pro"/>
              <a:buChar char="○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Source Code Pro"/>
              <a:buChar char="■"/>
              <a:defRPr sz="1867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Titel og indholdsobjek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861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Afsnitsoverskri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959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Sammenligning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18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Kun tite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041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To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1495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Indhold med billedteks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074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Billede med billedteks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3966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Titel og lodret teks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25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Lodret titel og teks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37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800" cy="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lvl="1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lvl="2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lvl="3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lvl="4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lvl="5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lvl="6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lvl="7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lvl="8" indent="0" algn="r"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4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3" r:id="rId3"/>
    <p:sldLayoutId id="2147483664" r:id="rId4"/>
    <p:sldLayoutId id="2147483665" r:id="rId5"/>
    <p:sldLayoutId id="214748369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Source Code Pro"/>
              <a:buNone/>
              <a:defRPr sz="1333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287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pp.teameffect.i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effect.i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effect.io/min-arbejdsda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5x9PywxN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cDpa45TsV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5"/>
          <p:cNvSpPr txBox="1">
            <a:spLocks noGrp="1"/>
          </p:cNvSpPr>
          <p:nvPr>
            <p:ph type="ctrTitle"/>
          </p:nvPr>
        </p:nvSpPr>
        <p:spPr>
          <a:xfrm>
            <a:off x="-519170" y="1394304"/>
            <a:ext cx="11360800" cy="3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da-DK" sz="5400" b="0" dirty="0">
                <a:solidFill>
                  <a:srgbClr val="222B31"/>
                </a:solidFill>
                <a:latin typeface="+mn-lt"/>
                <a:ea typeface="Hind"/>
                <a:cs typeface="Hind"/>
                <a:sym typeface="Hind"/>
              </a:rPr>
              <a:t>		    Opstart med Min Arbejdsdag </a:t>
            </a:r>
            <a:endParaRPr sz="5400" b="0" dirty="0">
              <a:solidFill>
                <a:srgbClr val="222B31"/>
              </a:solidFill>
              <a:latin typeface="+mn-lt"/>
              <a:ea typeface="Hind"/>
              <a:cs typeface="Hind"/>
              <a:sym typeface="Hind"/>
            </a:endParaRPr>
          </a:p>
        </p:txBody>
      </p:sp>
      <p:sp>
        <p:nvSpPr>
          <p:cNvPr id="213" name="Google Shape;213;p45"/>
          <p:cNvSpPr txBox="1">
            <a:spLocks noGrp="1"/>
          </p:cNvSpPr>
          <p:nvPr>
            <p:ph type="subTitle" idx="1"/>
          </p:nvPr>
        </p:nvSpPr>
        <p:spPr>
          <a:xfrm>
            <a:off x="398715" y="5027747"/>
            <a:ext cx="11360800" cy="9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da-DK" sz="3200" b="0" i="1" dirty="0">
                <a:solidFill>
                  <a:schemeClr val="tx1"/>
                </a:solidFill>
                <a:latin typeface="+mn-lt"/>
                <a:ea typeface="Hind"/>
                <a:cs typeface="Hind"/>
                <a:sym typeface="Hind"/>
              </a:rPr>
              <a:t>Trivsel skabes i hverdagen</a:t>
            </a:r>
            <a:endParaRPr b="0" i="1" dirty="0">
              <a:solidFill>
                <a:schemeClr val="tx1"/>
              </a:solidFill>
              <a:latin typeface="+mn-lt"/>
              <a:ea typeface="Hind"/>
              <a:cs typeface="Hind"/>
              <a:sym typeface="Hind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2A566C-0645-7C40-C92F-D05774D45327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7" name="Google Shape;273;p51">
              <a:extLst>
                <a:ext uri="{FF2B5EF4-FFF2-40B4-BE49-F238E27FC236}">
                  <a16:creationId xmlns:a16="http://schemas.microsoft.com/office/drawing/2014/main" id="{D448C3BB-DBD6-876B-F9F8-CF3B2B6FBC57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Picture 7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FD551299-9930-CFBC-F3C8-8A9F2DE28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>
            <a:spLocks noGrp="1"/>
          </p:cNvSpPr>
          <p:nvPr>
            <p:ph type="title"/>
          </p:nvPr>
        </p:nvSpPr>
        <p:spPr>
          <a:xfrm>
            <a:off x="563839" y="733767"/>
            <a:ext cx="11360800" cy="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 sz="4400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Lad os komme i gang</a:t>
            </a:r>
            <a:endParaRPr sz="4400" dirty="0">
              <a:solidFill>
                <a:srgbClr val="1D2D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1"/>
          </p:nvPr>
        </p:nvSpPr>
        <p:spPr>
          <a:xfrm>
            <a:off x="154729" y="1516767"/>
            <a:ext cx="8789076" cy="459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b="1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1. 	Mobil</a:t>
            </a:r>
            <a:r>
              <a:rPr lang="da-DK" dirty="0">
                <a:solidFill>
                  <a:schemeClr val="accent1"/>
                </a:solidFill>
                <a:latin typeface="+mn-lt"/>
                <a:ea typeface="Arial"/>
                <a:cs typeface="Arial"/>
                <a:sym typeface="Arial"/>
              </a:rPr>
              <a:t>: 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Download TeamEffect fra App Store eller Google Play 	</a:t>
            </a:r>
            <a:r>
              <a:rPr lang="da-DK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Computer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: Åbn jeres browser og gå til 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  <a:hlinkClick r:id="rId3" action="ppaction://hlinkfile"/>
              </a:rPr>
              <a:t>app.teameffect.io</a:t>
            </a:r>
            <a:endParaRPr lang="da-DK" dirty="0">
              <a:solidFill>
                <a:schemeClr val="tx2">
                  <a:lumMod val="1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2.	Login kommune: 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med jeres kommunelogin (Single Sign-on)</a:t>
            </a:r>
            <a:endParaRPr lang="da-DK" b="1" dirty="0">
              <a:solidFill>
                <a:schemeClr val="tx2">
                  <a:lumMod val="1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b="1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	Login øvrige: 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med jeres licenskode</a:t>
            </a:r>
          </a:p>
          <a:p>
            <a:pPr marL="304792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da-DK" b="1" dirty="0">
                <a:solidFill>
                  <a:schemeClr val="tx2">
                    <a:lumMod val="10000"/>
                  </a:schemeClr>
                </a:solidFill>
                <a:latin typeface="+mn-lt"/>
                <a:cs typeface="Arial"/>
                <a:sym typeface="Arial"/>
              </a:rPr>
              <a:t>3. 	</a:t>
            </a:r>
            <a:r>
              <a:rPr lang="da-DK" dirty="0">
                <a:solidFill>
                  <a:schemeClr val="tx2">
                    <a:lumMod val="10000"/>
                  </a:schemeClr>
                </a:solidFill>
                <a:latin typeface="+mn-lt"/>
                <a:cs typeface="Arial"/>
                <a:sym typeface="Arial"/>
              </a:rPr>
              <a:t>Bedøm første dag i værktøjet – lad os komme i gang!</a:t>
            </a:r>
            <a:endParaRPr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220CB4D3-0D0F-526E-AE0E-7A152024F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37921"/>
          <a:stretch/>
        </p:blipFill>
        <p:spPr bwMode="auto">
          <a:xfrm>
            <a:off x="9237618" y="421306"/>
            <a:ext cx="2001778" cy="2533222"/>
          </a:xfrm>
          <a:prstGeom prst="rect">
            <a:avLst/>
          </a:prstGeom>
          <a:noFill/>
          <a:ln w="12700"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No description available.">
            <a:extLst>
              <a:ext uri="{FF2B5EF4-FFF2-40B4-BE49-F238E27FC236}">
                <a16:creationId xmlns:a16="http://schemas.microsoft.com/office/drawing/2014/main" id="{B6490F55-BE94-3C96-2C50-C305BE687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11650" r="5863" b="49152"/>
          <a:stretch/>
        </p:blipFill>
        <p:spPr bwMode="auto">
          <a:xfrm>
            <a:off x="8909946" y="3150278"/>
            <a:ext cx="2657122" cy="2533222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73;p51">
            <a:extLst>
              <a:ext uri="{FF2B5EF4-FFF2-40B4-BE49-F238E27FC236}">
                <a16:creationId xmlns:a16="http://schemas.microsoft.com/office/drawing/2014/main" id="{DCB51913-7148-E5EF-7DE8-9ECFCBA59E40}"/>
              </a:ext>
            </a:extLst>
          </p:cNvPr>
          <p:cNvSpPr/>
          <p:nvPr/>
        </p:nvSpPr>
        <p:spPr>
          <a:xfrm>
            <a:off x="0" y="6074999"/>
            <a:ext cx="12192000" cy="783001"/>
          </a:xfrm>
          <a:prstGeom prst="rect">
            <a:avLst/>
          </a:prstGeom>
          <a:solidFill>
            <a:srgbClr val="1D2D35"/>
          </a:solidFill>
          <a:ln w="28575">
            <a:solidFill>
              <a:srgbClr val="0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ln w="12700">
                <a:solidFill>
                  <a:schemeClr val="accent1"/>
                </a:solidFill>
              </a:ln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ADDAD454-DA52-10D2-D5BD-06B4081FD8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8313"/>
          <a:stretch/>
        </p:blipFill>
        <p:spPr>
          <a:xfrm>
            <a:off x="11307097" y="6138582"/>
            <a:ext cx="813516" cy="662708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73304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/>
          <p:nvPr/>
        </p:nvSpPr>
        <p:spPr>
          <a:xfrm>
            <a:off x="838199" y="365125"/>
            <a:ext cx="10706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D35"/>
              </a:buClr>
              <a:buSzPts val="4400"/>
              <a:buFont typeface="Calibri"/>
              <a:buNone/>
              <a:tabLst/>
              <a:defRPr/>
            </a:pPr>
            <a:r>
              <a:rPr kumimoji="0" lang="da-DK" sz="4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Besøg vores hjemmeside www.teameffect.io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3433D9-0BE6-5471-CAFD-FE809FE37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380" y="1620588"/>
            <a:ext cx="9112332" cy="4500655"/>
          </a:xfrm>
          <a:prstGeom prst="rect">
            <a:avLst/>
          </a:prstGeom>
        </p:spPr>
      </p:pic>
      <p:sp>
        <p:nvSpPr>
          <p:cNvPr id="5" name="Google Shape;273;p51">
            <a:extLst>
              <a:ext uri="{FF2B5EF4-FFF2-40B4-BE49-F238E27FC236}">
                <a16:creationId xmlns:a16="http://schemas.microsoft.com/office/drawing/2014/main" id="{6E9712FF-2A0B-6D09-D693-B1E341092313}"/>
              </a:ext>
            </a:extLst>
          </p:cNvPr>
          <p:cNvSpPr/>
          <p:nvPr/>
        </p:nvSpPr>
        <p:spPr>
          <a:xfrm>
            <a:off x="0" y="6074999"/>
            <a:ext cx="12192000" cy="783001"/>
          </a:xfrm>
          <a:prstGeom prst="rect">
            <a:avLst/>
          </a:prstGeom>
          <a:solidFill>
            <a:srgbClr val="1D2D35"/>
          </a:solidFill>
          <a:ln w="28575">
            <a:solidFill>
              <a:srgbClr val="0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ln w="12700">
                <a:solidFill>
                  <a:schemeClr val="accent1"/>
                </a:solidFill>
              </a:ln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A3C63F52-D216-2631-B9E1-D50DFD447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8313"/>
          <a:stretch/>
        </p:blipFill>
        <p:spPr>
          <a:xfrm>
            <a:off x="11307097" y="6138582"/>
            <a:ext cx="813516" cy="662708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50209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415600" y="71013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Inspirationsbrochure</a:t>
            </a:r>
            <a:endParaRPr sz="4400" dirty="0">
              <a:solidFill>
                <a:srgbClr val="1D2D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5;p52">
            <a:extLst>
              <a:ext uri="{FF2B5EF4-FFF2-40B4-BE49-F238E27FC236}">
                <a16:creationId xmlns:a16="http://schemas.microsoft.com/office/drawing/2014/main" id="{8C96BEAF-0560-4C87-8A66-C32FA94F6E32}"/>
              </a:ext>
            </a:extLst>
          </p:cNvPr>
          <p:cNvSpPr txBox="1"/>
          <p:nvPr/>
        </p:nvSpPr>
        <p:spPr>
          <a:xfrm>
            <a:off x="415600" y="2048393"/>
            <a:ext cx="557833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a-DK" sz="3200" i="1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Hvorfor giver det mening at bedømme sin dag?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lang="da-DK" sz="3200" dirty="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a-DK" sz="3200" b="1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Erfaringer med Min Arbejdsdag kan downloades på </a:t>
            </a:r>
            <a:r>
              <a:rPr lang="da-DK" sz="3200" b="1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  <a:hlinkClick r:id="rId3"/>
              </a:rPr>
              <a:t>TeamEffects hjemmeside.</a:t>
            </a:r>
            <a:endParaRPr sz="3200" b="1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0243E2B-9B48-4A11-99C4-B9A0B7998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7842">
            <a:off x="7610792" y="373129"/>
            <a:ext cx="3876706" cy="54833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58B731-F690-40F8-6515-47332AE9943F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6" name="Google Shape;273;p51">
              <a:extLst>
                <a:ext uri="{FF2B5EF4-FFF2-40B4-BE49-F238E27FC236}">
                  <a16:creationId xmlns:a16="http://schemas.microsoft.com/office/drawing/2014/main" id="{811A6647-E7B0-E0C2-4B80-90F6B2632D77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Picture 6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6057ADD4-E939-2038-AC48-8DB4BC395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179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384822" y="405233"/>
            <a:ext cx="2990993" cy="94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b="1" dirty="0"/>
              <a:t>Følg os på:</a:t>
            </a:r>
            <a:endParaRPr b="1" dirty="0"/>
          </a:p>
        </p:txBody>
      </p:sp>
      <p:pic>
        <p:nvPicPr>
          <p:cNvPr id="4" name="Picture 3" descr="A person and person standing in front of a poster&#10;&#10;Description automatically generated">
            <a:extLst>
              <a:ext uri="{FF2B5EF4-FFF2-40B4-BE49-F238E27FC236}">
                <a16:creationId xmlns:a16="http://schemas.microsoft.com/office/drawing/2014/main" id="{E29BB78F-2DF7-772E-2A2C-E0FE83F27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" t="1737" r="2873"/>
          <a:stretch/>
        </p:blipFill>
        <p:spPr>
          <a:xfrm>
            <a:off x="6990411" y="1851280"/>
            <a:ext cx="3391477" cy="40382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A collage of people in a room&#10;&#10;Description automatically generated">
            <a:extLst>
              <a:ext uri="{FF2B5EF4-FFF2-40B4-BE49-F238E27FC236}">
                <a16:creationId xmlns:a16="http://schemas.microsoft.com/office/drawing/2014/main" id="{081AC97D-4B1C-F2F2-88A5-FAF9B0B6A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99" y="1842124"/>
            <a:ext cx="3389524" cy="40473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2EEF4A-293D-F59F-7FF0-5C12410A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19" y="1195033"/>
            <a:ext cx="816121" cy="8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kedin logo png, Linkedin logo transparent png, Linkedin icon transparent  free png 23986970 PNG">
            <a:extLst>
              <a:ext uri="{FF2B5EF4-FFF2-40B4-BE49-F238E27FC236}">
                <a16:creationId xmlns:a16="http://schemas.microsoft.com/office/drawing/2014/main" id="{5510A484-AF18-89E6-C050-4DDB0078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862" y="1120748"/>
            <a:ext cx="1057956" cy="10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47;p26">
            <a:extLst>
              <a:ext uri="{FF2B5EF4-FFF2-40B4-BE49-F238E27FC236}">
                <a16:creationId xmlns:a16="http://schemas.microsoft.com/office/drawing/2014/main" id="{B4574E12-C57A-8A7E-04BD-67CBA6481CE6}"/>
              </a:ext>
            </a:extLst>
          </p:cNvPr>
          <p:cNvSpPr txBox="1">
            <a:spLocks/>
          </p:cNvSpPr>
          <p:nvPr/>
        </p:nvSpPr>
        <p:spPr>
          <a:xfrm>
            <a:off x="2236277" y="1157779"/>
            <a:ext cx="2715336" cy="94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da-DK" b="1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</a:rPr>
              <a:t>Facebook</a:t>
            </a:r>
          </a:p>
        </p:txBody>
      </p:sp>
      <p:sp>
        <p:nvSpPr>
          <p:cNvPr id="10" name="Google Shape;347;p26">
            <a:extLst>
              <a:ext uri="{FF2B5EF4-FFF2-40B4-BE49-F238E27FC236}">
                <a16:creationId xmlns:a16="http://schemas.microsoft.com/office/drawing/2014/main" id="{E783347A-FA13-DAB9-7600-60ECD13D6236}"/>
              </a:ext>
            </a:extLst>
          </p:cNvPr>
          <p:cNvSpPr txBox="1">
            <a:spLocks/>
          </p:cNvSpPr>
          <p:nvPr/>
        </p:nvSpPr>
        <p:spPr>
          <a:xfrm>
            <a:off x="6990411" y="1151429"/>
            <a:ext cx="2715336" cy="94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da-DK" b="1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</a:rPr>
              <a:t>LinkedIn</a:t>
            </a:r>
          </a:p>
        </p:txBody>
      </p:sp>
      <p:sp>
        <p:nvSpPr>
          <p:cNvPr id="3" name="Google Shape;273;p51">
            <a:extLst>
              <a:ext uri="{FF2B5EF4-FFF2-40B4-BE49-F238E27FC236}">
                <a16:creationId xmlns:a16="http://schemas.microsoft.com/office/drawing/2014/main" id="{4A0A49FD-FD1D-30FB-36F2-6ED963D80E48}"/>
              </a:ext>
            </a:extLst>
          </p:cNvPr>
          <p:cNvSpPr/>
          <p:nvPr/>
        </p:nvSpPr>
        <p:spPr>
          <a:xfrm>
            <a:off x="0" y="6074999"/>
            <a:ext cx="12192000" cy="783001"/>
          </a:xfrm>
          <a:prstGeom prst="rect">
            <a:avLst/>
          </a:prstGeom>
          <a:solidFill>
            <a:srgbClr val="1D2D35"/>
          </a:solidFill>
          <a:ln w="28575">
            <a:solidFill>
              <a:srgbClr val="0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ln w="12700">
                <a:solidFill>
                  <a:schemeClr val="accent1"/>
                </a:solidFill>
              </a:ln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black background with letters&#10;&#10;Description automatically generated">
            <a:extLst>
              <a:ext uri="{FF2B5EF4-FFF2-40B4-BE49-F238E27FC236}">
                <a16:creationId xmlns:a16="http://schemas.microsoft.com/office/drawing/2014/main" id="{191100A4-3E9D-8558-556E-1698DE9530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8313"/>
          <a:stretch/>
        </p:blipFill>
        <p:spPr>
          <a:xfrm>
            <a:off x="11307097" y="6138582"/>
            <a:ext cx="813516" cy="662708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Plan for i dag…</a:t>
            </a:r>
            <a:endParaRPr sz="4400" b="1" dirty="0">
              <a:solidFill>
                <a:srgbClr val="1D2D35"/>
              </a:solidFill>
              <a:latin typeface="+mj-lt"/>
            </a:endParaRPr>
          </a:p>
        </p:txBody>
      </p:sp>
      <p:sp>
        <p:nvSpPr>
          <p:cNvPr id="222" name="Google Shape;222;p46"/>
          <p:cNvSpPr txBox="1">
            <a:spLocks noGrp="1"/>
          </p:cNvSpPr>
          <p:nvPr>
            <p:ph type="body" idx="1"/>
          </p:nvPr>
        </p:nvSpPr>
        <p:spPr>
          <a:xfrm>
            <a:off x="415600" y="143838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97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Hvad er Min Arbejdsdag?</a:t>
            </a:r>
            <a:endParaRPr lang="da-DK" sz="2400" dirty="0">
              <a:latin typeface="+mn-lt"/>
            </a:endParaRPr>
          </a:p>
          <a:p>
            <a:pPr marL="609597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Min Arbejdsdag hos os. Hvorfor?</a:t>
            </a:r>
            <a:endParaRPr sz="2400" dirty="0"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Sådan bruges Min Arbejdsdag.</a:t>
            </a:r>
            <a:endParaRPr sz="2400" dirty="0"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Hvad kan leder se i værktøj?</a:t>
            </a:r>
            <a:endParaRPr lang="da-DK" sz="2400" dirty="0"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Hvem ser data?</a:t>
            </a:r>
            <a:endParaRPr sz="2400" dirty="0">
              <a:solidFill>
                <a:schemeClr val="dk1"/>
              </a:solidFill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Kom godt i gang: 6 gode råd.</a:t>
            </a:r>
            <a:endParaRPr sz="2400" dirty="0"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Min Arbejdsdag – jeres tanker?</a:t>
            </a:r>
            <a:endParaRPr sz="2400" dirty="0">
              <a:solidFill>
                <a:schemeClr val="dk1"/>
              </a:solidFill>
              <a:latin typeface="+mn-lt"/>
            </a:endParaRPr>
          </a:p>
          <a:p>
            <a:pPr marL="609585" lvl="0" indent="-4571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da-DK" sz="2400" dirty="0">
                <a:solidFill>
                  <a:schemeClr val="dk1"/>
                </a:solidFill>
                <a:latin typeface="+mn-lt"/>
              </a:rPr>
              <a:t>Download app – og log på.</a:t>
            </a:r>
            <a:endParaRPr sz="24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E19A8D-4D34-64B2-6097-7EA8E903FF72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2" name="Google Shape;273;p51">
              <a:extLst>
                <a:ext uri="{FF2B5EF4-FFF2-40B4-BE49-F238E27FC236}">
                  <a16:creationId xmlns:a16="http://schemas.microsoft.com/office/drawing/2014/main" id="{69B833EF-9FB9-24F8-6641-358555DFAFE5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Picture 2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918F7B74-51DA-F424-6F01-B43AB42E0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  <p:pic>
        <p:nvPicPr>
          <p:cNvPr id="2052" name="Picture 4" descr="Tjekliste til en god profil - For alle | Onlinecasting.dk">
            <a:extLst>
              <a:ext uri="{FF2B5EF4-FFF2-40B4-BE49-F238E27FC236}">
                <a16:creationId xmlns:a16="http://schemas.microsoft.com/office/drawing/2014/main" id="{8AA7CCC9-487A-CD0D-4202-25A05EA2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52" y="961755"/>
            <a:ext cx="5043948" cy="37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7"/>
          <p:cNvSpPr txBox="1">
            <a:spLocks noGrp="1"/>
          </p:cNvSpPr>
          <p:nvPr>
            <p:ph type="title"/>
          </p:nvPr>
        </p:nvSpPr>
        <p:spPr>
          <a:xfrm>
            <a:off x="415600" y="69259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rgbClr val="1D2D35"/>
                </a:solidFill>
                <a:latin typeface="+mj-lt"/>
              </a:rPr>
              <a:t>Min Arbejdsdag</a:t>
            </a:r>
            <a:r>
              <a:rPr lang="da-DK" sz="4400" b="1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 - Hvad er det?</a:t>
            </a:r>
            <a:endParaRPr sz="4400" b="1" dirty="0">
              <a:solidFill>
                <a:srgbClr val="1D2D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7"/>
          <p:cNvSpPr txBox="1">
            <a:spLocks noGrp="1"/>
          </p:cNvSpPr>
          <p:nvPr>
            <p:ph type="body" idx="1"/>
          </p:nvPr>
        </p:nvSpPr>
        <p:spPr>
          <a:xfrm>
            <a:off x="415600" y="161020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</a:pPr>
            <a:r>
              <a:rPr lang="da-DK" u="sng" dirty="0">
                <a:solidFill>
                  <a:schemeClr val="hlink"/>
                </a:solidFill>
                <a:latin typeface="+mn-lt"/>
              </a:rPr>
              <a:t> </a:t>
            </a:r>
            <a:r>
              <a:rPr lang="da-DK" sz="3200" u="sng" dirty="0">
                <a:solidFill>
                  <a:schemeClr val="hlink"/>
                </a:solidFill>
                <a:latin typeface="+mn-lt"/>
                <a:hlinkClick r:id="rId3"/>
              </a:rPr>
              <a:t>Aalborg Universitetshospitals erfaringer med Min Arbejdsdag</a:t>
            </a:r>
            <a:endParaRPr sz="3200" dirty="0">
              <a:latin typeface="+mn-lt"/>
            </a:endParaRPr>
          </a:p>
          <a:p>
            <a:pPr marL="0" lvl="0" indent="0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</a:pPr>
            <a:endParaRPr sz="3200" dirty="0"/>
          </a:p>
        </p:txBody>
      </p:sp>
      <p:pic>
        <p:nvPicPr>
          <p:cNvPr id="233" name="Google Shape;233;p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4649" y="2787543"/>
            <a:ext cx="5262701" cy="29602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3B6D4F-8D69-AC9C-CD1D-4D782A4D256C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5" name="Google Shape;273;p51">
              <a:extLst>
                <a:ext uri="{FF2B5EF4-FFF2-40B4-BE49-F238E27FC236}">
                  <a16:creationId xmlns:a16="http://schemas.microsoft.com/office/drawing/2014/main" id="{E5037A51-D811-FAE3-52E9-1E02D4037B7C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Picture 5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9FAF7492-765E-F440-6BAC-B3C344E59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8"/>
          <p:cNvSpPr txBox="1">
            <a:spLocks noGrp="1"/>
          </p:cNvSpPr>
          <p:nvPr>
            <p:ph type="body" idx="1"/>
          </p:nvPr>
        </p:nvSpPr>
        <p:spPr>
          <a:xfrm>
            <a:off x="415600" y="11514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0" lvl="0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</a:pPr>
            <a:r>
              <a:rPr lang="da-DK" sz="3200" dirty="0"/>
              <a:t>   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</a:pPr>
            <a:r>
              <a:rPr lang="da-DK" sz="4400" dirty="0">
                <a:solidFill>
                  <a:schemeClr val="dk1"/>
                </a:solidFill>
                <a:latin typeface="+mn-lt"/>
              </a:rPr>
              <a:t>Hvorfor skal vi bruge </a:t>
            </a:r>
            <a:r>
              <a:rPr lang="da-DK" sz="4400" b="1" dirty="0">
                <a:solidFill>
                  <a:schemeClr val="dk1"/>
                </a:solidFill>
                <a:latin typeface="+mn-lt"/>
              </a:rPr>
              <a:t>Min Arbejdsdag </a:t>
            </a:r>
            <a:r>
              <a:rPr lang="da-DK" sz="4400" dirty="0">
                <a:solidFill>
                  <a:schemeClr val="dk1"/>
                </a:solidFill>
                <a:latin typeface="+mn-lt"/>
              </a:rPr>
              <a:t>hos os?</a:t>
            </a:r>
            <a:endParaRPr sz="2800" dirty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</a:pPr>
            <a:r>
              <a:rPr lang="da-DK" sz="3200" dirty="0">
                <a:solidFill>
                  <a:srgbClr val="000000"/>
                </a:solidFill>
              </a:rPr>
              <a:t> </a:t>
            </a:r>
            <a:endParaRPr sz="32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9A4F02-C06B-8730-B591-9DE0DD8F2BFB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5" name="Google Shape;273;p51">
              <a:extLst>
                <a:ext uri="{FF2B5EF4-FFF2-40B4-BE49-F238E27FC236}">
                  <a16:creationId xmlns:a16="http://schemas.microsoft.com/office/drawing/2014/main" id="{02B81587-48E7-0AA3-E2F6-DAD755E7A61A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Picture 5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7EDB138F-49E6-1254-1760-028A75C3E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9"/>
          <p:cNvSpPr txBox="1">
            <a:spLocks noGrp="1"/>
          </p:cNvSpPr>
          <p:nvPr>
            <p:ph type="title"/>
          </p:nvPr>
        </p:nvSpPr>
        <p:spPr>
          <a:xfrm>
            <a:off x="415600" y="7466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Sådan fungerer Min Arbejdsdag</a:t>
            </a:r>
            <a:endParaRPr sz="4400" b="1" dirty="0">
              <a:solidFill>
                <a:srgbClr val="1D2D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9"/>
          <p:cNvSpPr txBox="1">
            <a:spLocks noGrp="1"/>
          </p:cNvSpPr>
          <p:nvPr>
            <p:ph type="body" idx="1"/>
          </p:nvPr>
        </p:nvSpPr>
        <p:spPr>
          <a:xfrm>
            <a:off x="2552746" y="5117144"/>
            <a:ext cx="7086503" cy="85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a-DK" sz="2800" dirty="0">
                <a:latin typeface="+mn-lt"/>
              </a:rPr>
              <a:t> </a:t>
            </a:r>
            <a:r>
              <a:rPr lang="da-DK" sz="2800" u="sng" dirty="0">
                <a:solidFill>
                  <a:schemeClr val="hlink"/>
                </a:solidFill>
                <a:latin typeface="+mn-lt"/>
              </a:rPr>
              <a:t>Klik her for at se i</a:t>
            </a:r>
            <a:r>
              <a:rPr lang="da-DK" sz="2800" u="sng" dirty="0">
                <a:solidFill>
                  <a:schemeClr val="hlink"/>
                </a:solidFill>
                <a:latin typeface="+mn-lt"/>
                <a:hlinkClick r:id="rId3"/>
              </a:rPr>
              <a:t>ntroduktionsvideo</a:t>
            </a:r>
            <a:r>
              <a:rPr lang="da-DK" sz="2800" u="sng" dirty="0">
                <a:solidFill>
                  <a:schemeClr val="hlink"/>
                </a:solidFill>
                <a:latin typeface="+mn-lt"/>
              </a:rPr>
              <a:t> (5:30 min)</a:t>
            </a:r>
            <a:endParaRPr sz="2800" dirty="0">
              <a:latin typeface="+mn-lt"/>
            </a:endParaRPr>
          </a:p>
          <a:p>
            <a:pPr marL="0" lvl="0" indent="0" algn="ctr" rtl="0">
              <a:lnSpc>
                <a:spcPct val="2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</a:pPr>
            <a:endParaRPr sz="4000" dirty="0">
              <a:latin typeface="+mn-lt"/>
            </a:endParaRPr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21971AAB-555F-E308-7ECE-312CB68F364E}"/>
              </a:ext>
            </a:extLst>
          </p:cNvPr>
          <p:cNvSpPr txBox="1">
            <a:spLocks/>
          </p:cNvSpPr>
          <p:nvPr/>
        </p:nvSpPr>
        <p:spPr>
          <a:xfrm>
            <a:off x="5108302" y="4676765"/>
            <a:ext cx="1975394" cy="39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800" dirty="0"/>
              <a:t>Tilføj kommentar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83C8B-3A48-62EC-3F72-15105E414B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68" b="4838"/>
          <a:stretch/>
        </p:blipFill>
        <p:spPr>
          <a:xfrm>
            <a:off x="2001380" y="1772528"/>
            <a:ext cx="8189237" cy="351994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59A342-D067-E5EB-5F5F-9E3904F480EA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5" name="Google Shape;273;p51">
              <a:extLst>
                <a:ext uri="{FF2B5EF4-FFF2-40B4-BE49-F238E27FC236}">
                  <a16:creationId xmlns:a16="http://schemas.microsoft.com/office/drawing/2014/main" id="{DC5BC332-3B4E-2469-62CF-3E30A4EC540C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Picture 5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B1029941-06C4-D3CE-F445-8EB6CE60A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o description available.">
            <a:extLst>
              <a:ext uri="{FF2B5EF4-FFF2-40B4-BE49-F238E27FC236}">
                <a16:creationId xmlns:a16="http://schemas.microsoft.com/office/drawing/2014/main" id="{05CB3CF6-7B5F-425D-9B6C-16654F292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 b="25759"/>
          <a:stretch/>
        </p:blipFill>
        <p:spPr bwMode="auto">
          <a:xfrm>
            <a:off x="1184857" y="2337485"/>
            <a:ext cx="2323173" cy="359880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8AF01851-55E3-661C-1555-90D6BC0B1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22096"/>
          <a:stretch/>
        </p:blipFill>
        <p:spPr bwMode="auto">
          <a:xfrm>
            <a:off x="4812723" y="2316211"/>
            <a:ext cx="2333141" cy="359880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45A30AB5-9CBA-179D-8141-5F3C69C3C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26349"/>
          <a:stretch/>
        </p:blipFill>
        <p:spPr bwMode="auto">
          <a:xfrm>
            <a:off x="8476973" y="2337486"/>
            <a:ext cx="2314356" cy="3577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Google Shape;261;p50"/>
          <p:cNvSpPr txBox="1">
            <a:spLocks noGrp="1"/>
          </p:cNvSpPr>
          <p:nvPr>
            <p:ph type="title"/>
          </p:nvPr>
        </p:nvSpPr>
        <p:spPr>
          <a:xfrm>
            <a:off x="415600" y="6391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Hvad kan leder se i værktøj?</a:t>
            </a:r>
            <a:endParaRPr sz="4400" b="1" dirty="0">
              <a:solidFill>
                <a:srgbClr val="1D2D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275;p51">
            <a:extLst>
              <a:ext uri="{FF2B5EF4-FFF2-40B4-BE49-F238E27FC236}">
                <a16:creationId xmlns:a16="http://schemas.microsoft.com/office/drawing/2014/main" id="{3E7BEAB4-AD50-902D-2D15-5DD45BC72BA1}"/>
              </a:ext>
            </a:extLst>
          </p:cNvPr>
          <p:cNvSpPr txBox="1">
            <a:spLocks/>
          </p:cNvSpPr>
          <p:nvPr/>
        </p:nvSpPr>
        <p:spPr>
          <a:xfrm>
            <a:off x="838813" y="1945944"/>
            <a:ext cx="2129118" cy="497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just">
              <a:spcBef>
                <a:spcPts val="0"/>
              </a:spcBef>
              <a:buClr>
                <a:schemeClr val="lt1"/>
              </a:buClr>
              <a:buSzPts val="2000"/>
            </a:pPr>
            <a:r>
              <a:rPr lang="da-DK" sz="2000" dirty="0">
                <a:solidFill>
                  <a:schemeClr val="tx1"/>
                </a:solidFill>
              </a:rPr>
              <a:t>Bedømmelser</a:t>
            </a:r>
            <a:endParaRPr lang="da-DK" dirty="0">
              <a:solidFill>
                <a:schemeClr val="tx1"/>
              </a:solidFill>
            </a:endParaRPr>
          </a:p>
          <a:p>
            <a:pPr marL="0" indent="0">
              <a:buSzPts val="2000"/>
              <a:buFont typeface="Arial"/>
              <a:buNone/>
            </a:pP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9" name="Google Shape;275;p51">
            <a:extLst>
              <a:ext uri="{FF2B5EF4-FFF2-40B4-BE49-F238E27FC236}">
                <a16:creationId xmlns:a16="http://schemas.microsoft.com/office/drawing/2014/main" id="{709E13B1-5EEC-BBA2-9C38-2F094F1F5C1B}"/>
              </a:ext>
            </a:extLst>
          </p:cNvPr>
          <p:cNvSpPr txBox="1">
            <a:spLocks/>
          </p:cNvSpPr>
          <p:nvPr/>
        </p:nvSpPr>
        <p:spPr>
          <a:xfrm>
            <a:off x="4449994" y="1951216"/>
            <a:ext cx="2160348" cy="102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just">
              <a:spcBef>
                <a:spcPts val="0"/>
              </a:spcBef>
              <a:buClr>
                <a:schemeClr val="lt1"/>
              </a:buClr>
              <a:buSzPts val="2000"/>
            </a:pPr>
            <a:r>
              <a:rPr lang="da-DK" sz="2000" dirty="0">
                <a:solidFill>
                  <a:schemeClr val="tx1"/>
                </a:solidFill>
              </a:rPr>
              <a:t>Teamets trivsel</a:t>
            </a:r>
            <a:endParaRPr lang="da-DK" dirty="0">
              <a:solidFill>
                <a:schemeClr val="tx1"/>
              </a:solidFill>
            </a:endParaRPr>
          </a:p>
          <a:p>
            <a:pPr marL="0" indent="0">
              <a:buSzPts val="2000"/>
              <a:buFont typeface="Arial"/>
              <a:buNone/>
            </a:pPr>
            <a:endParaRPr lang="da-DK" sz="2000" dirty="0">
              <a:solidFill>
                <a:schemeClr val="tx1"/>
              </a:solidFill>
            </a:endParaRPr>
          </a:p>
        </p:txBody>
      </p:sp>
      <p:sp>
        <p:nvSpPr>
          <p:cNvPr id="10" name="Google Shape;275;p51">
            <a:extLst>
              <a:ext uri="{FF2B5EF4-FFF2-40B4-BE49-F238E27FC236}">
                <a16:creationId xmlns:a16="http://schemas.microsoft.com/office/drawing/2014/main" id="{3BFFC3DC-3C4D-B56F-44BB-00DACCEF80F9}"/>
              </a:ext>
            </a:extLst>
          </p:cNvPr>
          <p:cNvSpPr txBox="1">
            <a:spLocks/>
          </p:cNvSpPr>
          <p:nvPr/>
        </p:nvSpPr>
        <p:spPr>
          <a:xfrm>
            <a:off x="8141766" y="1951216"/>
            <a:ext cx="2579199" cy="102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 algn="just">
              <a:spcBef>
                <a:spcPts val="0"/>
              </a:spcBef>
              <a:buClr>
                <a:schemeClr val="lt1"/>
              </a:buClr>
              <a:buSzPts val="2000"/>
            </a:pPr>
            <a:r>
              <a:rPr lang="da-DK" sz="2000" dirty="0">
                <a:solidFill>
                  <a:schemeClr val="tx1"/>
                </a:solidFill>
              </a:rPr>
              <a:t>Medarbejder trivsel</a:t>
            </a:r>
            <a:endParaRPr lang="da-DK" dirty="0">
              <a:solidFill>
                <a:schemeClr val="tx1"/>
              </a:solidFill>
            </a:endParaRPr>
          </a:p>
          <a:p>
            <a:pPr marL="0" indent="0">
              <a:buSzPts val="2000"/>
              <a:buFont typeface="Arial"/>
              <a:buNone/>
            </a:pPr>
            <a:endParaRPr lang="da-DK" sz="20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C30F59-FE61-E10B-7B7C-C19B4A82B1C2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4" name="Google Shape;273;p51">
              <a:extLst>
                <a:ext uri="{FF2B5EF4-FFF2-40B4-BE49-F238E27FC236}">
                  <a16:creationId xmlns:a16="http://schemas.microsoft.com/office/drawing/2014/main" id="{CFD90A17-E9A4-F1EC-8D6F-49C0E26894B4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Picture 10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A0DFC687-2548-8D13-D516-95D6CB46E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0665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/>
          <p:nvPr/>
        </p:nvSpPr>
        <p:spPr>
          <a:xfrm>
            <a:off x="-1" y="0"/>
            <a:ext cx="6143308" cy="6167486"/>
          </a:xfrm>
          <a:prstGeom prst="rect">
            <a:avLst/>
          </a:prstGeom>
          <a:solidFill>
            <a:srgbClr val="1D2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1"/>
          <p:cNvSpPr txBox="1">
            <a:spLocks noGrp="1"/>
          </p:cNvSpPr>
          <p:nvPr>
            <p:ph type="title"/>
          </p:nvPr>
        </p:nvSpPr>
        <p:spPr>
          <a:xfrm>
            <a:off x="800014" y="730265"/>
            <a:ext cx="3363974" cy="159731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da-DK" sz="3200" b="1" dirty="0">
                <a:solidFill>
                  <a:schemeClr val="lt1"/>
                </a:solidFill>
                <a:latin typeface="+mj-lt"/>
              </a:rPr>
              <a:t>Hvem ser data?</a:t>
            </a:r>
            <a:endParaRPr dirty="0">
              <a:latin typeface="+mj-lt"/>
            </a:endParaRPr>
          </a:p>
        </p:txBody>
      </p:sp>
      <p:sp>
        <p:nvSpPr>
          <p:cNvPr id="275" name="Google Shape;275;p51"/>
          <p:cNvSpPr txBox="1">
            <a:spLocks noGrp="1"/>
          </p:cNvSpPr>
          <p:nvPr>
            <p:ph type="body" idx="1"/>
          </p:nvPr>
        </p:nvSpPr>
        <p:spPr>
          <a:xfrm>
            <a:off x="643468" y="2638044"/>
            <a:ext cx="5137294" cy="34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da-DK" sz="2000" b="1" dirty="0">
                <a:solidFill>
                  <a:schemeClr val="lt1"/>
                </a:solidFill>
              </a:rPr>
              <a:t>Direkte leder</a:t>
            </a:r>
            <a:r>
              <a:rPr lang="da-DK" sz="2000" dirty="0">
                <a:solidFill>
                  <a:schemeClr val="lt1"/>
                </a:solidFill>
              </a:rPr>
              <a:t> ser alle svar og kommentarer: Ikke-anonymt.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da-DK" sz="2000" b="1" dirty="0">
                <a:solidFill>
                  <a:schemeClr val="lt1"/>
                </a:solidFill>
              </a:rPr>
              <a:t>Virksomhed/områdeleder </a:t>
            </a:r>
            <a:r>
              <a:rPr lang="da-DK" sz="2000" dirty="0">
                <a:solidFill>
                  <a:schemeClr val="lt1"/>
                </a:solidFill>
              </a:rPr>
              <a:t>– kan se afdelingens samlede resultater i anonymiseret </a:t>
            </a:r>
            <a:r>
              <a:rPr lang="da-DK" sz="2000" dirty="0" err="1">
                <a:solidFill>
                  <a:schemeClr val="lt1"/>
                </a:solidFill>
              </a:rPr>
              <a:t>afd.-trivselsrapport</a:t>
            </a:r>
            <a:endParaRPr lang="da-DK" sz="20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da-DK" sz="2000" b="1" dirty="0">
                <a:solidFill>
                  <a:schemeClr val="lt1"/>
                </a:solidFill>
              </a:rPr>
              <a:t>AMR/TR </a:t>
            </a:r>
            <a:r>
              <a:rPr lang="da-DK" sz="2000" dirty="0">
                <a:solidFill>
                  <a:schemeClr val="lt1"/>
                </a:solidFill>
              </a:rPr>
              <a:t>– Ser anonym data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da-DK" sz="2000" b="1" dirty="0">
                <a:solidFill>
                  <a:schemeClr val="lt1"/>
                </a:solidFill>
              </a:rPr>
              <a:t>Medarbejdere</a:t>
            </a:r>
            <a:r>
              <a:rPr lang="da-DK" sz="2000" dirty="0">
                <a:solidFill>
                  <a:schemeClr val="lt1"/>
                </a:solidFill>
              </a:rPr>
              <a:t> kan se egne bedømmelser og kommentarer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2" name="Picture 4" descr="send skulderklap gif">
            <a:extLst>
              <a:ext uri="{FF2B5EF4-FFF2-40B4-BE49-F238E27FC236}">
                <a16:creationId xmlns:a16="http://schemas.microsoft.com/office/drawing/2014/main" id="{F86EF864-6120-AD5C-A2DC-A9A67F088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29" y="1709447"/>
            <a:ext cx="5567491" cy="3000203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75;p51">
            <a:extLst>
              <a:ext uri="{FF2B5EF4-FFF2-40B4-BE49-F238E27FC236}">
                <a16:creationId xmlns:a16="http://schemas.microsoft.com/office/drawing/2014/main" id="{AD3EFDD9-F1E3-4BB7-5E8B-813C4525516D}"/>
              </a:ext>
            </a:extLst>
          </p:cNvPr>
          <p:cNvSpPr txBox="1">
            <a:spLocks/>
          </p:cNvSpPr>
          <p:nvPr/>
        </p:nvSpPr>
        <p:spPr>
          <a:xfrm>
            <a:off x="6935508" y="5033047"/>
            <a:ext cx="6143307" cy="102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0"/>
              </a:spcBef>
              <a:buClr>
                <a:schemeClr val="lt1"/>
              </a:buClr>
              <a:buSzPts val="2000"/>
            </a:pPr>
            <a:r>
              <a:rPr lang="da-DK" sz="1400" i="1" dirty="0">
                <a:solidFill>
                  <a:schemeClr val="tx1"/>
                </a:solidFill>
              </a:rPr>
              <a:t>Leder kan ikke se medarbejdernes skulderklap </a:t>
            </a:r>
            <a:endParaRPr lang="da-DK" sz="1200" i="1" dirty="0">
              <a:solidFill>
                <a:schemeClr val="tx1"/>
              </a:solidFill>
            </a:endParaRPr>
          </a:p>
          <a:p>
            <a:pPr marL="0" indent="0">
              <a:buSzPts val="2000"/>
              <a:buFont typeface="Arial"/>
              <a:buNone/>
            </a:pPr>
            <a:endParaRPr lang="da-DK" sz="2000" i="1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5BF08B-9747-76E9-0612-B215545FC432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5" name="Google Shape;273;p51">
              <a:extLst>
                <a:ext uri="{FF2B5EF4-FFF2-40B4-BE49-F238E27FC236}">
                  <a16:creationId xmlns:a16="http://schemas.microsoft.com/office/drawing/2014/main" id="{CD74C518-6849-2253-8232-D4851951DAEF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Picture 5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80E3D717-183E-3B49-D702-396E32002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 txBox="1">
            <a:spLocks noGrp="1"/>
          </p:cNvSpPr>
          <p:nvPr>
            <p:ph type="title"/>
          </p:nvPr>
        </p:nvSpPr>
        <p:spPr>
          <a:xfrm>
            <a:off x="415600" y="71013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rgbClr val="1D2D35"/>
                </a:solidFill>
                <a:latin typeface="+mj-lt"/>
              </a:rPr>
              <a:t>Kom godt i gang: 6 råd</a:t>
            </a:r>
            <a:endParaRPr sz="4400" dirty="0">
              <a:solidFill>
                <a:srgbClr val="1D2D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46303">
            <a:off x="7082463" y="878360"/>
            <a:ext cx="4777332" cy="21587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5" name="Google Shape;285;p52"/>
          <p:cNvSpPr txBox="1"/>
          <p:nvPr/>
        </p:nvSpPr>
        <p:spPr>
          <a:xfrm>
            <a:off x="415600" y="2048393"/>
            <a:ext cx="113608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endParaRPr sz="2933" b="1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Få bedømt din dag hver dag: Gør det til en vane</a:t>
            </a:r>
            <a:endParaRPr dirty="0">
              <a:latin typeface="+mn-lt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Brug de 5 minutter til refleksion: Mærk efter… </a:t>
            </a:r>
            <a:endParaRPr dirty="0">
              <a:latin typeface="+mn-lt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Vær ærlig &amp; brug din sunde fornuft </a:t>
            </a:r>
            <a:endParaRPr dirty="0">
              <a:latin typeface="+mn-lt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Skriv kommentarer, og del hvad der har ”fyldt” i dag: Positivt eller negativt</a:t>
            </a:r>
            <a:endParaRPr dirty="0">
              <a:latin typeface="+mn-lt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Giv skulderklap til kolleger, der gør det godt – det luner! </a:t>
            </a:r>
            <a:endParaRPr dirty="0">
              <a:latin typeface="+mn-lt"/>
            </a:endParaRPr>
          </a:p>
          <a:p>
            <a:pPr marL="457189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Giv også et skulderklap til leder – hvis det er fortjent?!</a:t>
            </a:r>
            <a:endParaRPr dirty="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1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8786C-FC43-50C6-56B2-FB30DF09FDBA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5" name="Google Shape;273;p51">
              <a:extLst>
                <a:ext uri="{FF2B5EF4-FFF2-40B4-BE49-F238E27FC236}">
                  <a16:creationId xmlns:a16="http://schemas.microsoft.com/office/drawing/2014/main" id="{35929C27-D99C-0487-CBB2-DB9476172FF8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Picture 5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AD8BE8CB-7E25-C0B2-95EB-FA5AD6555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415600" y="77015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a-DK" sz="4400" b="1" dirty="0">
                <a:solidFill>
                  <a:srgbClr val="1D2D35"/>
                </a:solidFill>
                <a:latin typeface="+mj-lt"/>
                <a:ea typeface="Arial"/>
                <a:cs typeface="Arial"/>
                <a:sym typeface="Arial"/>
              </a:rPr>
              <a:t>Min Arbejdsdag - jeres tanker?</a:t>
            </a:r>
            <a:endParaRPr sz="4400" b="1" dirty="0">
              <a:solidFill>
                <a:srgbClr val="1D2D35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3"/>
          <p:cNvSpPr txBox="1"/>
          <p:nvPr/>
        </p:nvSpPr>
        <p:spPr>
          <a:xfrm>
            <a:off x="415599" y="2021512"/>
            <a:ext cx="7548529" cy="289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5465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1.   Hvilke muligheder ser I ved at bruge </a:t>
            </a:r>
            <a:r>
              <a:rPr lang="da-DK" sz="2400" dirty="0">
                <a:latin typeface="+mn-lt"/>
              </a:rPr>
              <a:t>Min Arbejdsdag</a:t>
            </a: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?</a:t>
            </a:r>
            <a:endParaRPr lang="da-DK" sz="2400" dirty="0">
              <a:latin typeface="+mn-lt"/>
            </a:endParaRPr>
          </a:p>
          <a:p>
            <a:pPr marL="135465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2.   Hvilke udfordringer kan der opstå?</a:t>
            </a:r>
            <a:endParaRPr lang="da-DK" sz="2400" dirty="0">
              <a:latin typeface="+mn-lt"/>
            </a:endParaRPr>
          </a:p>
          <a:p>
            <a:pPr marL="135465"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da-DK" sz="2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3.   Hvad er vigtigst for, at vi kommer godt i gang?</a:t>
            </a:r>
            <a:endParaRPr sz="2400" dirty="0">
              <a:latin typeface="+mn-lt"/>
            </a:endParaRPr>
          </a:p>
        </p:txBody>
      </p:sp>
      <p:pic>
        <p:nvPicPr>
          <p:cNvPr id="4098" name="Picture 2" descr="Green Go Button Isolated On White Background Stock Photo - Download Image  Now - Go - Single Word, Keypad, Push Button">
            <a:extLst>
              <a:ext uri="{FF2B5EF4-FFF2-40B4-BE49-F238E27FC236}">
                <a16:creationId xmlns:a16="http://schemas.microsoft.com/office/drawing/2014/main" id="{4F587733-9FC0-6D96-C9A6-A19973717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11669"/>
          <a:stretch/>
        </p:blipFill>
        <p:spPr bwMode="auto">
          <a:xfrm rot="1856143">
            <a:off x="7756082" y="2772652"/>
            <a:ext cx="2898657" cy="27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hand&#10;&#10;Description automatically generated">
            <a:extLst>
              <a:ext uri="{FF2B5EF4-FFF2-40B4-BE49-F238E27FC236}">
                <a16:creationId xmlns:a16="http://schemas.microsoft.com/office/drawing/2014/main" id="{CFF79790-4AF7-69CC-5B70-F6039F2F02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11"/>
          <a:stretch/>
        </p:blipFill>
        <p:spPr>
          <a:xfrm>
            <a:off x="9959719" y="1151955"/>
            <a:ext cx="2232281" cy="39248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FD2D527-D2F2-B0C2-9DD7-CB7385618868}"/>
              </a:ext>
            </a:extLst>
          </p:cNvPr>
          <p:cNvGrpSpPr/>
          <p:nvPr/>
        </p:nvGrpSpPr>
        <p:grpSpPr>
          <a:xfrm>
            <a:off x="0" y="6074999"/>
            <a:ext cx="12192000" cy="783001"/>
            <a:chOff x="0" y="6074999"/>
            <a:chExt cx="12192000" cy="783001"/>
          </a:xfrm>
        </p:grpSpPr>
        <p:sp>
          <p:nvSpPr>
            <p:cNvPr id="5" name="Google Shape;273;p51">
              <a:extLst>
                <a:ext uri="{FF2B5EF4-FFF2-40B4-BE49-F238E27FC236}">
                  <a16:creationId xmlns:a16="http://schemas.microsoft.com/office/drawing/2014/main" id="{A00F989F-6F84-3DFC-6C01-AAF8521EB299}"/>
                </a:ext>
              </a:extLst>
            </p:cNvPr>
            <p:cNvSpPr/>
            <p:nvPr/>
          </p:nvSpPr>
          <p:spPr>
            <a:xfrm>
              <a:off x="0" y="6074999"/>
              <a:ext cx="12192000" cy="783001"/>
            </a:xfrm>
            <a:prstGeom prst="rect">
              <a:avLst/>
            </a:prstGeom>
            <a:solidFill>
              <a:srgbClr val="1D2D35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ln w="12700">
                  <a:solidFill>
                    <a:schemeClr val="accent1"/>
                  </a:solidFill>
                </a:ln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Picture 6" descr="A black background with letters&#10;&#10;Description automatically generated">
              <a:extLst>
                <a:ext uri="{FF2B5EF4-FFF2-40B4-BE49-F238E27FC236}">
                  <a16:creationId xmlns:a16="http://schemas.microsoft.com/office/drawing/2014/main" id="{BB6DEBB5-EBF0-B4FE-EA04-D4CB8D950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8313"/>
            <a:stretch/>
          </p:blipFill>
          <p:spPr>
            <a:xfrm>
              <a:off x="11307097" y="6138582"/>
              <a:ext cx="813516" cy="662708"/>
            </a:xfrm>
            <a:prstGeom prst="rect">
              <a:avLst/>
            </a:prstGeom>
            <a:ln w="28575"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Brugerdefineret 2">
      <a:majorFont>
        <a:latin typeface="Gotha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rugerdefineret 2">
      <a:majorFont>
        <a:latin typeface="Gotha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Brugerdefineret 2">
      <a:majorFont>
        <a:latin typeface="Gotha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TeamEffect standard design (farver)">
      <a:dk1>
        <a:srgbClr val="1D2D35"/>
      </a:dk1>
      <a:lt1>
        <a:srgbClr val="FF914D"/>
      </a:lt1>
      <a:dk2>
        <a:srgbClr val="1D2D35"/>
      </a:dk2>
      <a:lt2>
        <a:srgbClr val="FFFFFF"/>
      </a:lt2>
      <a:accent1>
        <a:srgbClr val="FF914D"/>
      </a:accent1>
      <a:accent2>
        <a:srgbClr val="56B529"/>
      </a:accent2>
      <a:accent3>
        <a:srgbClr val="A9D95A"/>
      </a:accent3>
      <a:accent4>
        <a:srgbClr val="D9DFB8"/>
      </a:accent4>
      <a:accent5>
        <a:srgbClr val="ECC600"/>
      </a:accent5>
      <a:accent6>
        <a:srgbClr val="CA0000"/>
      </a:accent6>
      <a:hlink>
        <a:srgbClr val="FF914D"/>
      </a:hlink>
      <a:folHlink>
        <a:srgbClr val="CA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387</Words>
  <Application>Microsoft Office PowerPoint</Application>
  <PresentationFormat>Widescreen</PresentationFormat>
  <Paragraphs>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Source Code Pro</vt:lpstr>
      <vt:lpstr>Calibri</vt:lpstr>
      <vt:lpstr>Amatic SC</vt:lpstr>
      <vt:lpstr>Simple Light</vt:lpstr>
      <vt:lpstr>2_Office-tema</vt:lpstr>
      <vt:lpstr>Beach Day</vt:lpstr>
      <vt:lpstr>Office-tema</vt:lpstr>
      <vt:lpstr>      Opstart med Min Arbejdsdag </vt:lpstr>
      <vt:lpstr>Plan for i dag…</vt:lpstr>
      <vt:lpstr>Min Arbejdsdag - Hvad er det?</vt:lpstr>
      <vt:lpstr>PowerPoint Presentation</vt:lpstr>
      <vt:lpstr>Sådan fungerer Min Arbejdsdag</vt:lpstr>
      <vt:lpstr>Hvad kan leder se i værktøj?</vt:lpstr>
      <vt:lpstr>Hvem ser data?</vt:lpstr>
      <vt:lpstr>Kom godt i gang: 6 råd</vt:lpstr>
      <vt:lpstr>Min Arbejdsdag - jeres tanker?</vt:lpstr>
      <vt:lpstr>Lad os komme i gang</vt:lpstr>
      <vt:lpstr>PowerPoint Presentation</vt:lpstr>
      <vt:lpstr>Inspirationsbrochure</vt:lpstr>
      <vt:lpstr>Følg os på: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Opstart med TeamEffect</dc:title>
  <dc:creator>Jeppe Mosborg</dc:creator>
  <cp:lastModifiedBy>Marc Hviid</cp:lastModifiedBy>
  <cp:revision>46</cp:revision>
  <dcterms:modified xsi:type="dcterms:W3CDTF">2024-08-22T12:02:42Z</dcterms:modified>
</cp:coreProperties>
</file>